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9" r:id="rId4"/>
    <p:sldId id="261" r:id="rId5"/>
    <p:sldId id="271" r:id="rId6"/>
    <p:sldId id="263" r:id="rId7"/>
    <p:sldId id="266" r:id="rId8"/>
    <p:sldId id="264" r:id="rId9"/>
    <p:sldId id="267" r:id="rId10"/>
    <p:sldId id="265" r:id="rId11"/>
    <p:sldId id="269" r:id="rId12"/>
    <p:sldId id="268" r:id="rId13"/>
    <p:sldId id="272" r:id="rId14"/>
    <p:sldId id="273" r:id="rId15"/>
    <p:sldId id="274" r:id="rId16"/>
    <p:sldId id="275" r:id="rId17"/>
    <p:sldId id="282" r:id="rId18"/>
    <p:sldId id="283" r:id="rId19"/>
    <p:sldId id="284" r:id="rId20"/>
    <p:sldId id="276" r:id="rId21"/>
    <p:sldId id="277" r:id="rId22"/>
    <p:sldId id="278" r:id="rId23"/>
    <p:sldId id="279" r:id="rId24"/>
    <p:sldId id="280" r:id="rId25"/>
    <p:sldId id="281"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8BDE2-9502-4596-A593-948FF21F850C}"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94A5D-1A54-47AA-A3AD-D23353741554}" type="slidenum">
              <a:rPr lang="en-US" smtClean="0"/>
              <a:t>‹#›</a:t>
            </a:fld>
            <a:endParaRPr lang="en-US"/>
          </a:p>
        </p:txBody>
      </p:sp>
    </p:spTree>
    <p:extLst>
      <p:ext uri="{BB962C8B-B14F-4D97-AF65-F5344CB8AC3E}">
        <p14:creationId xmlns:p14="http://schemas.microsoft.com/office/powerpoint/2010/main" val="2314517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We can add new elements to a heap whenever we like. Because the heap is a complete binary search tree, we must add the new element at the next available location, filling in the levels from left-to-right. </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In this example, I have just added the new element with a key of 42.</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Of course, we now have a problem: The heap property is no longer valid. The 42 is bigger than its parent 27.  </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To fix the problem, we will push the new node upwards until it reaches an acceptable location.</a:t>
            </a:r>
          </a:p>
        </p:txBody>
      </p:sp>
      <p:sp>
        <p:nvSpPr>
          <p:cNvPr id="4710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19508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Reheapification downward can stop under two circumstances:</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1. The children all have keys that are &lt;= the out-of-place node.</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2. The out-of-place node reaches a leaf.</a:t>
            </a:r>
          </a:p>
        </p:txBody>
      </p:sp>
      <p:sp>
        <p:nvSpPr>
          <p:cNvPr id="5632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44675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Here we have pushed the 42 upward one level, swapping it with its smaller parent 27.  </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We can't stop here though, because the parent 35 is still smaller than the new node 42.</a:t>
            </a:r>
          </a:p>
        </p:txBody>
      </p:sp>
      <p:sp>
        <p:nvSpPr>
          <p:cNvPr id="4813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41937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Can we stop now?  Yes, because the 42 is less than or equal to its parent. </a:t>
            </a:r>
          </a:p>
        </p:txBody>
      </p:sp>
      <p:sp>
        <p:nvSpPr>
          <p:cNvPr id="4915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9649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In general, there are two conditions that can stop the pushing upward:</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1. We reach a spot where the parent is &gt;= the new node, or</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2. We reach the root.</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This process is called </a:t>
            </a:r>
            <a:r>
              <a:rPr lang="en-GB" altLang="en-US" u="sng" smtClean="0">
                <a:latin typeface="Arial" panose="020B0604020202020204" pitchFamily="34" charset="0"/>
                <a:cs typeface="Arial Unicode MS" charset="0"/>
              </a:rPr>
              <a:t>reheapification upward </a:t>
            </a:r>
            <a:r>
              <a:rPr lang="en-GB" altLang="en-US" smtClean="0">
                <a:latin typeface="Arial" panose="020B0604020202020204" pitchFamily="34" charset="0"/>
                <a:cs typeface="Arial Unicode MS" charset="0"/>
              </a:rPr>
              <a:t>(I didn't just make up that name, really).</a:t>
            </a:r>
          </a:p>
        </p:txBody>
      </p:sp>
      <p:sp>
        <p:nvSpPr>
          <p:cNvPr id="50179"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4853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We can also remove the top node from a heap. The first step of the removal is to move the last node of the tree onto the root. In this example we move the 27 onto the root.</a:t>
            </a:r>
          </a:p>
        </p:txBody>
      </p:sp>
      <p:sp>
        <p:nvSpPr>
          <p:cNvPr id="5120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52194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Now the 27 is on top of the heap, and the original root (45) is no longer around. But the heap property is once again violated. </a:t>
            </a:r>
          </a:p>
        </p:txBody>
      </p:sp>
      <p:sp>
        <p:nvSpPr>
          <p:cNvPr id="5222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44589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We'll fix the problem by pushing the out-of-place node downward. Perhaps you can guess what the downward pushing is called....</a:t>
            </a:r>
            <a:r>
              <a:rPr lang="en-GB" altLang="en-US" u="sng" smtClean="0">
                <a:latin typeface="Arial" panose="020B0604020202020204" pitchFamily="34" charset="0"/>
                <a:cs typeface="Arial Unicode MS" charset="0"/>
              </a:rPr>
              <a:t>reheapification downward</a:t>
            </a:r>
            <a:r>
              <a:rPr lang="en-GB" altLang="en-US" smtClean="0">
                <a:latin typeface="Arial" panose="020B0604020202020204" pitchFamily="34" charset="0"/>
                <a:cs typeface="Arial Unicode MS" charset="0"/>
              </a:rPr>
              <a:t>.</a:t>
            </a:r>
          </a:p>
        </p:txBody>
      </p:sp>
      <p:sp>
        <p:nvSpPr>
          <p:cNvPr id="5325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31338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When we push a node downward it is important to swap it with its largest child.  (Otherwise we are creating extra problems by placing the smaller child on top of the larger child.) This is what the tree looks like after one swap. </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Should I continue with the reheapification downward?</a:t>
            </a:r>
          </a:p>
        </p:txBody>
      </p:sp>
      <p:sp>
        <p:nvSpPr>
          <p:cNvPr id="5427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84355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Yes, I swap again, and now the 27 is in an acceptable location.</a:t>
            </a:r>
          </a:p>
        </p:txBody>
      </p:sp>
      <p:sp>
        <p:nvSpPr>
          <p:cNvPr id="55299"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606633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416B-B939-4C8D-BB68-CD34EF7DE8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3BB0BDD4-4EE7-43D9-8D17-25FE09464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7DE4B57A-CF94-447D-BD4B-CC3C22A5F8B7}"/>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E94CD130-889D-4194-9257-091BEA6A082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C8ABF78-7ADC-488B-9B8B-FC5A16DC43D8}"/>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323046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5A75-0CF4-4626-A68C-2249D3048D13}"/>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5BF27B55-9196-49B3-BBB4-0A9EF2889F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BC9A90B4-E999-4434-85E0-2AA88918C944}"/>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7AAF61AE-4105-4EF6-859B-AB602DBBAF9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509FEF1E-E9F3-4FE4-BA40-952949658AF5}"/>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4012188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B24D09-34E5-422D-85DC-9FFF744312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B279EB83-32B3-4C7E-8673-2A726D8BC2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8E3FD79B-06BC-4701-974E-A1CCAC475F8A}"/>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03AEBFFB-F18F-4DF7-ADBF-9BDB5FBF4E8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0C76B89-E800-450F-8C97-58F94470BFAC}"/>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540400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C5CD4-B66F-4E5C-A2CF-11E49EDCE541}"/>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0A2E5B73-DF04-471E-8C40-14DFCF5943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E9E9A7E2-DE51-4B52-A17B-408C1437921D}"/>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4C8E97DE-A747-4FA6-854E-7E3185C7F01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587BF48-299B-42E4-A9DB-1B1224212D77}"/>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2560684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EE28-A600-4745-B631-9A7ABC853CC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BA5BC602-28AE-48EB-8F57-1990B8EE1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126D8C-5278-4C35-BD47-1689AF78C776}"/>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3B2EBE84-4201-43B0-B73E-009BBCF917E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E05DF11-3F47-46C2-9791-7E14CCC62180}"/>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204186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CAE9-A84B-46FE-A516-377FA8C04BDD}"/>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041C5C3C-F6F0-438D-83FB-1DBCC5EA4A9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2DA0C1C6-774B-4E1F-8D8F-BD4F3B28FAB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9952CB95-60D3-4C83-AEF9-4FAE6804BB82}"/>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6" name="Footer Placeholder 5">
            <a:extLst>
              <a:ext uri="{FF2B5EF4-FFF2-40B4-BE49-F238E27FC236}">
                <a16:creationId xmlns:a16="http://schemas.microsoft.com/office/drawing/2014/main" id="{7E9EEBF9-21A3-459F-86A2-949792A27DB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2CB2EDF-4B5B-4A88-BC8C-3BA5BB0BBAE1}"/>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392673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9670-A552-4F71-9525-242BEEB21C97}"/>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ACB466D0-4703-4943-BD4A-2410F45936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647686-5FEB-4CB7-89C6-769B678EB0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9A3EDE10-7FA6-4B60-BE33-5CF81CCA1B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FABBDC-2077-4662-B5A1-6C71C25F9AC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1121BDCA-D31B-46B0-A77B-36C055CF087A}"/>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8" name="Footer Placeholder 7">
            <a:extLst>
              <a:ext uri="{FF2B5EF4-FFF2-40B4-BE49-F238E27FC236}">
                <a16:creationId xmlns:a16="http://schemas.microsoft.com/office/drawing/2014/main" id="{49DE2F46-BD47-410B-A7F5-F5A11227CC5F}"/>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2A78EADA-5EA7-4071-B1EC-94218362988C}"/>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4094240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76FA-9C0F-4124-A24A-911779999B86}"/>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78593029-5B9C-4B7D-BAF6-570AD71D4376}"/>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4" name="Footer Placeholder 3">
            <a:extLst>
              <a:ext uri="{FF2B5EF4-FFF2-40B4-BE49-F238E27FC236}">
                <a16:creationId xmlns:a16="http://schemas.microsoft.com/office/drawing/2014/main" id="{35B629B4-398B-4212-A761-0EBE25B2D02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F1A7132-FD3C-47E1-9BA0-A8697D3CBC7E}"/>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4046989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16971-83B4-4228-B26D-E803EC14C44F}"/>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3" name="Footer Placeholder 2">
            <a:extLst>
              <a:ext uri="{FF2B5EF4-FFF2-40B4-BE49-F238E27FC236}">
                <a16:creationId xmlns:a16="http://schemas.microsoft.com/office/drawing/2014/main" id="{B5BBFDFB-D873-4B25-BC1E-51BEC0F9AB65}"/>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9CE776F-C446-437B-A187-BFFCB50FC3DE}"/>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350617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5489-E7DA-4E29-AD3B-7DEB6A0F10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9394EA74-D838-4B87-92A8-5F8B6320E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D0096436-5964-4251-8551-D650917F2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8CF05F5-F130-498A-A756-7259015A6F48}"/>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6" name="Footer Placeholder 5">
            <a:extLst>
              <a:ext uri="{FF2B5EF4-FFF2-40B4-BE49-F238E27FC236}">
                <a16:creationId xmlns:a16="http://schemas.microsoft.com/office/drawing/2014/main" id="{B75A5DAC-A7C2-4088-A672-595ED55320D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799E380E-C74A-42AC-9571-8BF24268548F}"/>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220980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28E3-0005-4003-8C59-9B1A1904BE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AD13417A-1885-4D7F-89AC-57FB75A1EF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9A4C1C8-B7CC-4678-B631-15A8CA13A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C61C7A9-0F9F-41C5-BADB-B3A5CC9A9C17}"/>
              </a:ext>
            </a:extLst>
          </p:cNvPr>
          <p:cNvSpPr>
            <a:spLocks noGrp="1"/>
          </p:cNvSpPr>
          <p:nvPr>
            <p:ph type="dt" sz="half" idx="10"/>
          </p:nvPr>
        </p:nvSpPr>
        <p:spPr/>
        <p:txBody>
          <a:bodyPr/>
          <a:lstStyle/>
          <a:p>
            <a:fld id="{16C93882-BE1F-4E36-B955-C9648EB0C465}" type="datetimeFigureOut">
              <a:rPr lang="en-PK" smtClean="0"/>
              <a:t>12/16/2022</a:t>
            </a:fld>
            <a:endParaRPr lang="en-PK"/>
          </a:p>
        </p:txBody>
      </p:sp>
      <p:sp>
        <p:nvSpPr>
          <p:cNvPr id="6" name="Footer Placeholder 5">
            <a:extLst>
              <a:ext uri="{FF2B5EF4-FFF2-40B4-BE49-F238E27FC236}">
                <a16:creationId xmlns:a16="http://schemas.microsoft.com/office/drawing/2014/main" id="{8793ABA0-E160-4762-A0F6-CEFB28FD83E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5CE2449-21E1-4F9E-89BF-55447A91FFC3}"/>
              </a:ext>
            </a:extLst>
          </p:cNvPr>
          <p:cNvSpPr>
            <a:spLocks noGrp="1"/>
          </p:cNvSpPr>
          <p:nvPr>
            <p:ph type="sldNum" sz="quarter" idx="12"/>
          </p:nvPr>
        </p:nvSpPr>
        <p:spPr/>
        <p:txBody>
          <a:bodyPr/>
          <a:lstStyle/>
          <a:p>
            <a:fld id="{3D146441-785F-469B-A835-160FB555A1AA}" type="slidenum">
              <a:rPr lang="en-PK" smtClean="0"/>
              <a:t>‹#›</a:t>
            </a:fld>
            <a:endParaRPr lang="en-PK"/>
          </a:p>
        </p:txBody>
      </p:sp>
    </p:spTree>
    <p:extLst>
      <p:ext uri="{BB962C8B-B14F-4D97-AF65-F5344CB8AC3E}">
        <p14:creationId xmlns:p14="http://schemas.microsoft.com/office/powerpoint/2010/main" val="3523719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4F9A2-F461-45FD-96E7-AAAF324F3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2F3066FB-243E-48B0-8C3F-9FB31C769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7AD7DAF2-0C27-400F-A311-9EA87CCDBF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C93882-BE1F-4E36-B955-C9648EB0C465}" type="datetimeFigureOut">
              <a:rPr lang="en-PK" smtClean="0"/>
              <a:t>12/16/2022</a:t>
            </a:fld>
            <a:endParaRPr lang="en-PK"/>
          </a:p>
        </p:txBody>
      </p:sp>
      <p:sp>
        <p:nvSpPr>
          <p:cNvPr id="5" name="Footer Placeholder 4">
            <a:extLst>
              <a:ext uri="{FF2B5EF4-FFF2-40B4-BE49-F238E27FC236}">
                <a16:creationId xmlns:a16="http://schemas.microsoft.com/office/drawing/2014/main" id="{ADDAF6BF-884B-430E-8FD0-FAA18BE519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471AC339-25A7-480B-BDC0-459A13609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46441-785F-469B-A835-160FB555A1AA}" type="slidenum">
              <a:rPr lang="en-PK" smtClean="0"/>
              <a:t>‹#›</a:t>
            </a:fld>
            <a:endParaRPr lang="en-PK"/>
          </a:p>
        </p:txBody>
      </p:sp>
    </p:spTree>
    <p:extLst>
      <p:ext uri="{BB962C8B-B14F-4D97-AF65-F5344CB8AC3E}">
        <p14:creationId xmlns:p14="http://schemas.microsoft.com/office/powerpoint/2010/main" val="1147423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30C6-421D-42D8-B7D4-C8498D9BF926}"/>
              </a:ext>
            </a:extLst>
          </p:cNvPr>
          <p:cNvSpPr>
            <a:spLocks noGrp="1"/>
          </p:cNvSpPr>
          <p:nvPr>
            <p:ph type="ctrTitle"/>
          </p:nvPr>
        </p:nvSpPr>
        <p:spPr/>
        <p:txBody>
          <a:bodyPr/>
          <a:lstStyle/>
          <a:p>
            <a:r>
              <a:rPr lang="en-US" dirty="0" smtClean="0"/>
              <a:t>Heaps </a:t>
            </a:r>
            <a:endParaRPr lang="en-PK" dirty="0"/>
          </a:p>
        </p:txBody>
      </p:sp>
    </p:spTree>
    <p:extLst>
      <p:ext uri="{BB962C8B-B14F-4D97-AF65-F5344CB8AC3E}">
        <p14:creationId xmlns:p14="http://schemas.microsoft.com/office/powerpoint/2010/main" val="1778741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DFC5-1231-46AC-BB01-44AC93389A9B}"/>
              </a:ext>
            </a:extLst>
          </p:cNvPr>
          <p:cNvSpPr>
            <a:spLocks noGrp="1"/>
          </p:cNvSpPr>
          <p:nvPr>
            <p:ph type="title"/>
          </p:nvPr>
        </p:nvSpPr>
        <p:spPr/>
        <p:txBody>
          <a:bodyPr/>
          <a:lstStyle/>
          <a:p>
            <a:r>
              <a:rPr lang="en-US" dirty="0"/>
              <a:t>Insertion in Heap Tree</a:t>
            </a:r>
            <a:endParaRPr lang="en-PK" dirty="0"/>
          </a:p>
        </p:txBody>
      </p:sp>
      <p:pic>
        <p:nvPicPr>
          <p:cNvPr id="5" name="Content Placeholder 4">
            <a:extLst>
              <a:ext uri="{FF2B5EF4-FFF2-40B4-BE49-F238E27FC236}">
                <a16:creationId xmlns:a16="http://schemas.microsoft.com/office/drawing/2014/main" id="{1FC12A63-FF17-49D3-9005-DBD08F80EE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926" b="12718"/>
          <a:stretch/>
        </p:blipFill>
        <p:spPr>
          <a:xfrm>
            <a:off x="6095999" y="0"/>
            <a:ext cx="4793673" cy="6855600"/>
          </a:xfrm>
        </p:spPr>
      </p:pic>
    </p:spTree>
    <p:extLst>
      <p:ext uri="{BB962C8B-B14F-4D97-AF65-F5344CB8AC3E}">
        <p14:creationId xmlns:p14="http://schemas.microsoft.com/office/powerpoint/2010/main" val="3734343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67C9-174D-4757-B0EA-54419C1D7C63}"/>
              </a:ext>
            </a:extLst>
          </p:cNvPr>
          <p:cNvSpPr>
            <a:spLocks noGrp="1"/>
          </p:cNvSpPr>
          <p:nvPr>
            <p:ph type="title"/>
          </p:nvPr>
        </p:nvSpPr>
        <p:spPr>
          <a:xfrm>
            <a:off x="713509" y="656070"/>
            <a:ext cx="2065019" cy="1325563"/>
          </a:xfrm>
        </p:spPr>
        <p:txBody>
          <a:bodyPr>
            <a:normAutofit fontScale="90000"/>
          </a:bodyPr>
          <a:lstStyle/>
          <a:p>
            <a:r>
              <a:rPr lang="en-US" dirty="0" smtClean="0"/>
              <a:t>Analysis of Heaps</a:t>
            </a:r>
            <a:endParaRPr lang="en-PK" dirty="0"/>
          </a:p>
        </p:txBody>
      </p:sp>
      <p:pic>
        <p:nvPicPr>
          <p:cNvPr id="4" name="Content Placeholder 3">
            <a:extLst>
              <a:ext uri="{FF2B5EF4-FFF2-40B4-BE49-F238E27FC236}">
                <a16:creationId xmlns:a16="http://schemas.microsoft.com/office/drawing/2014/main" id="{7E543DD0-5C87-4990-A355-E0FA44C424B7}"/>
              </a:ext>
            </a:extLst>
          </p:cNvPr>
          <p:cNvPicPr>
            <a:picLocks noGrp="1" noChangeAspect="1"/>
          </p:cNvPicPr>
          <p:nvPr>
            <p:ph idx="1"/>
          </p:nvPr>
        </p:nvPicPr>
        <p:blipFill rotWithShape="1">
          <a:blip r:embed="rId2"/>
          <a:srcRect t="22663" b="35834"/>
          <a:stretch/>
        </p:blipFill>
        <p:spPr>
          <a:xfrm>
            <a:off x="2903219" y="-16405"/>
            <a:ext cx="7238307" cy="6675830"/>
          </a:xfrm>
          <a:prstGeom prst="rect">
            <a:avLst/>
          </a:prstGeom>
        </p:spPr>
      </p:pic>
    </p:spTree>
    <p:extLst>
      <p:ext uri="{BB962C8B-B14F-4D97-AF65-F5344CB8AC3E}">
        <p14:creationId xmlns:p14="http://schemas.microsoft.com/office/powerpoint/2010/main" val="3314341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9F8A-BCF2-403C-9580-E1BD76F990BE}"/>
              </a:ext>
            </a:extLst>
          </p:cNvPr>
          <p:cNvSpPr>
            <a:spLocks noGrp="1"/>
          </p:cNvSpPr>
          <p:nvPr>
            <p:ph type="title"/>
          </p:nvPr>
        </p:nvSpPr>
        <p:spPr/>
        <p:txBody>
          <a:bodyPr/>
          <a:lstStyle/>
          <a:p>
            <a:endParaRPr lang="en-PK"/>
          </a:p>
        </p:txBody>
      </p:sp>
      <p:sp>
        <p:nvSpPr>
          <p:cNvPr id="11" name="Content Placeholder 10">
            <a:extLst>
              <a:ext uri="{FF2B5EF4-FFF2-40B4-BE49-F238E27FC236}">
                <a16:creationId xmlns:a16="http://schemas.microsoft.com/office/drawing/2014/main" id="{CAA265CA-7128-40A6-BA3D-022F0D277756}"/>
              </a:ext>
            </a:extLst>
          </p:cNvPr>
          <p:cNvSpPr>
            <a:spLocks noGrp="1"/>
          </p:cNvSpPr>
          <p:nvPr>
            <p:ph idx="1"/>
          </p:nvPr>
        </p:nvSpPr>
        <p:spPr/>
        <p:txBody>
          <a:bodyPr/>
          <a:lstStyle/>
          <a:p>
            <a:endParaRPr lang="en-PK" dirty="0"/>
          </a:p>
        </p:txBody>
      </p:sp>
      <p:pic>
        <p:nvPicPr>
          <p:cNvPr id="13" name="Picture 12">
            <a:extLst>
              <a:ext uri="{FF2B5EF4-FFF2-40B4-BE49-F238E27FC236}">
                <a16:creationId xmlns:a16="http://schemas.microsoft.com/office/drawing/2014/main" id="{F2C29FB8-A86F-43AF-B661-621076F6FD5E}"/>
              </a:ext>
            </a:extLst>
          </p:cNvPr>
          <p:cNvPicPr>
            <a:picLocks noChangeAspect="1"/>
          </p:cNvPicPr>
          <p:nvPr/>
        </p:nvPicPr>
        <p:blipFill>
          <a:blip r:embed="rId2"/>
          <a:stretch>
            <a:fillRect/>
          </a:stretch>
        </p:blipFill>
        <p:spPr>
          <a:xfrm>
            <a:off x="2118922" y="328009"/>
            <a:ext cx="7573718" cy="6529991"/>
          </a:xfrm>
          <a:prstGeom prst="rect">
            <a:avLst/>
          </a:prstGeom>
        </p:spPr>
      </p:pic>
    </p:spTree>
    <p:extLst>
      <p:ext uri="{BB962C8B-B14F-4D97-AF65-F5344CB8AC3E}">
        <p14:creationId xmlns:p14="http://schemas.microsoft.com/office/powerpoint/2010/main" val="1964702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Line 1"/>
          <p:cNvSpPr>
            <a:spLocks noChangeShapeType="1"/>
          </p:cNvSpPr>
          <p:nvPr/>
        </p:nvSpPr>
        <p:spPr bwMode="auto">
          <a:xfrm>
            <a:off x="6705601" y="3886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39" name="Rectangle 2"/>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Adding a Node to a Heap</a:t>
            </a:r>
          </a:p>
        </p:txBody>
      </p:sp>
      <p:sp>
        <p:nvSpPr>
          <p:cNvPr id="15363" name="Rectangle 3"/>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Put the new node in the next available spot.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new node upward, swapping with its parent until the new node reaches an acceptable location.</a:t>
            </a:r>
          </a:p>
        </p:txBody>
      </p:sp>
      <p:sp>
        <p:nvSpPr>
          <p:cNvPr id="14341" name="Line 4"/>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42" name="Group 5"/>
          <p:cNvGrpSpPr>
            <a:grpSpLocks/>
          </p:cNvGrpSpPr>
          <p:nvPr/>
        </p:nvGrpSpPr>
        <p:grpSpPr bwMode="auto">
          <a:xfrm>
            <a:off x="5441950" y="4254500"/>
            <a:ext cx="793750" cy="731838"/>
            <a:chOff x="2468" y="2680"/>
            <a:chExt cx="500" cy="461"/>
          </a:xfrm>
        </p:grpSpPr>
        <p:sp>
          <p:nvSpPr>
            <p:cNvPr id="14373" name="AutoShape 6"/>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74" name="AutoShape 7"/>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4343" name="Line 8"/>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44" name="Group 9"/>
          <p:cNvGrpSpPr>
            <a:grpSpLocks/>
          </p:cNvGrpSpPr>
          <p:nvPr/>
        </p:nvGrpSpPr>
        <p:grpSpPr bwMode="auto">
          <a:xfrm>
            <a:off x="9585325" y="3313114"/>
            <a:ext cx="793750" cy="731837"/>
            <a:chOff x="5078" y="2087"/>
            <a:chExt cx="500" cy="461"/>
          </a:xfrm>
        </p:grpSpPr>
        <p:sp>
          <p:nvSpPr>
            <p:cNvPr id="14371" name="AutoShape 10"/>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72" name="AutoShape 11"/>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4345" name="Line 12"/>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46" name="Group 13"/>
          <p:cNvGrpSpPr>
            <a:grpSpLocks/>
          </p:cNvGrpSpPr>
          <p:nvPr/>
        </p:nvGrpSpPr>
        <p:grpSpPr bwMode="auto">
          <a:xfrm>
            <a:off x="8416925" y="3313114"/>
            <a:ext cx="793750" cy="731837"/>
            <a:chOff x="4342" y="2087"/>
            <a:chExt cx="500" cy="461"/>
          </a:xfrm>
        </p:grpSpPr>
        <p:sp>
          <p:nvSpPr>
            <p:cNvPr id="14369" name="AutoShape 14"/>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70" name="AutoShape 15"/>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4347" name="Line 16"/>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48" name="Group 17"/>
          <p:cNvGrpSpPr>
            <a:grpSpLocks/>
          </p:cNvGrpSpPr>
          <p:nvPr/>
        </p:nvGrpSpPr>
        <p:grpSpPr bwMode="auto">
          <a:xfrm>
            <a:off x="7404100" y="3313114"/>
            <a:ext cx="793750" cy="731837"/>
            <a:chOff x="3704" y="2087"/>
            <a:chExt cx="500" cy="461"/>
          </a:xfrm>
        </p:grpSpPr>
        <p:sp>
          <p:nvSpPr>
            <p:cNvPr id="14367" name="AutoShape 18"/>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68" name="AutoShape 19"/>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4349" name="Line 20"/>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50" name="Group 21"/>
          <p:cNvGrpSpPr>
            <a:grpSpLocks/>
          </p:cNvGrpSpPr>
          <p:nvPr/>
        </p:nvGrpSpPr>
        <p:grpSpPr bwMode="auto">
          <a:xfrm>
            <a:off x="6203950" y="3313114"/>
            <a:ext cx="793750" cy="731837"/>
            <a:chOff x="2948" y="2087"/>
            <a:chExt cx="500" cy="461"/>
          </a:xfrm>
        </p:grpSpPr>
        <p:sp>
          <p:nvSpPr>
            <p:cNvPr id="14365" name="AutoShape 22"/>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66" name="AutoShape 23"/>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sp>
        <p:nvSpPr>
          <p:cNvPr id="14351" name="Line 24"/>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52" name="Group 25"/>
          <p:cNvGrpSpPr>
            <a:grpSpLocks/>
          </p:cNvGrpSpPr>
          <p:nvPr/>
        </p:nvGrpSpPr>
        <p:grpSpPr bwMode="auto">
          <a:xfrm>
            <a:off x="8961438" y="2398714"/>
            <a:ext cx="793750" cy="731837"/>
            <a:chOff x="4685" y="1511"/>
            <a:chExt cx="500" cy="461"/>
          </a:xfrm>
        </p:grpSpPr>
        <p:sp>
          <p:nvSpPr>
            <p:cNvPr id="14363" name="AutoShape 26"/>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64" name="AutoShape 27"/>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4353" name="Line 28"/>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4354" name="Group 29"/>
          <p:cNvGrpSpPr>
            <a:grpSpLocks/>
          </p:cNvGrpSpPr>
          <p:nvPr/>
        </p:nvGrpSpPr>
        <p:grpSpPr bwMode="auto">
          <a:xfrm>
            <a:off x="7900988" y="1331914"/>
            <a:ext cx="793750" cy="731837"/>
            <a:chOff x="4017" y="839"/>
            <a:chExt cx="500" cy="461"/>
          </a:xfrm>
        </p:grpSpPr>
        <p:sp>
          <p:nvSpPr>
            <p:cNvPr id="14361" name="AutoShape 30"/>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62" name="AutoShape 31"/>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45</a:t>
              </a:r>
            </a:p>
          </p:txBody>
        </p:sp>
      </p:grpSp>
      <p:grpSp>
        <p:nvGrpSpPr>
          <p:cNvPr id="14355" name="Group 32"/>
          <p:cNvGrpSpPr>
            <a:grpSpLocks/>
          </p:cNvGrpSpPr>
          <p:nvPr/>
        </p:nvGrpSpPr>
        <p:grpSpPr bwMode="auto">
          <a:xfrm>
            <a:off x="6797675" y="2398714"/>
            <a:ext cx="793750" cy="731837"/>
            <a:chOff x="3322" y="1511"/>
            <a:chExt cx="500" cy="461"/>
          </a:xfrm>
        </p:grpSpPr>
        <p:sp>
          <p:nvSpPr>
            <p:cNvPr id="14359" name="AutoShape 33"/>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60" name="AutoShape 34"/>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a:solidFill>
                    <a:schemeClr val="tx1"/>
                  </a:solidFill>
                </a:rPr>
                <a:t>35</a:t>
              </a:r>
            </a:p>
          </p:txBody>
        </p:sp>
      </p:grpSp>
      <p:grpSp>
        <p:nvGrpSpPr>
          <p:cNvPr id="14356" name="Group 35"/>
          <p:cNvGrpSpPr>
            <a:grpSpLocks/>
          </p:cNvGrpSpPr>
          <p:nvPr/>
        </p:nvGrpSpPr>
        <p:grpSpPr bwMode="auto">
          <a:xfrm>
            <a:off x="7069138" y="4257675"/>
            <a:ext cx="793750" cy="731838"/>
            <a:chOff x="3493" y="2682"/>
            <a:chExt cx="500" cy="461"/>
          </a:xfrm>
        </p:grpSpPr>
        <p:sp>
          <p:nvSpPr>
            <p:cNvPr id="14357" name="AutoShape 36"/>
            <p:cNvSpPr>
              <a:spLocks noChangeArrowheads="1"/>
            </p:cNvSpPr>
            <p:nvPr/>
          </p:nvSpPr>
          <p:spPr bwMode="auto">
            <a:xfrm>
              <a:off x="3493" y="2682"/>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4358" name="AutoShape 37"/>
            <p:cNvSpPr>
              <a:spLocks noChangeArrowheads="1"/>
            </p:cNvSpPr>
            <p:nvPr/>
          </p:nvSpPr>
          <p:spPr bwMode="auto">
            <a:xfrm>
              <a:off x="3512" y="2701"/>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42</a:t>
              </a:r>
            </a:p>
          </p:txBody>
        </p:sp>
      </p:grpSp>
    </p:spTree>
    <p:extLst>
      <p:ext uri="{BB962C8B-B14F-4D97-AF65-F5344CB8AC3E}">
        <p14:creationId xmlns:p14="http://schemas.microsoft.com/office/powerpoint/2010/main" val="502471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up)">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wipe(up)">
                                      <p:cBhvr>
                                        <p:cTn id="12" dur="500"/>
                                        <p:tgtEl>
                                          <p:spTgt spid="15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1"/>
          <p:cNvSpPr>
            <a:spLocks noChangeShapeType="1"/>
          </p:cNvSpPr>
          <p:nvPr/>
        </p:nvSpPr>
        <p:spPr bwMode="auto">
          <a:xfrm>
            <a:off x="6705601" y="3886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3" name="Rectangle 2"/>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Adding a Node to a Heap</a:t>
            </a:r>
          </a:p>
        </p:txBody>
      </p:sp>
      <p:sp>
        <p:nvSpPr>
          <p:cNvPr id="15364" name="Rectangle 3"/>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Put the new node in the next available spot.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new node upward, swapping with its parent until the new node reaches an acceptable location.</a:t>
            </a:r>
          </a:p>
        </p:txBody>
      </p:sp>
      <p:sp>
        <p:nvSpPr>
          <p:cNvPr id="15365" name="Line 4"/>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66" name="Group 5"/>
          <p:cNvGrpSpPr>
            <a:grpSpLocks/>
          </p:cNvGrpSpPr>
          <p:nvPr/>
        </p:nvGrpSpPr>
        <p:grpSpPr bwMode="auto">
          <a:xfrm>
            <a:off x="5441950" y="4254500"/>
            <a:ext cx="793750" cy="731838"/>
            <a:chOff x="2468" y="2680"/>
            <a:chExt cx="500" cy="461"/>
          </a:xfrm>
        </p:grpSpPr>
        <p:sp>
          <p:nvSpPr>
            <p:cNvPr id="15397" name="AutoShape 6"/>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98" name="AutoShape 7"/>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5367" name="Line 8"/>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68" name="Group 9"/>
          <p:cNvGrpSpPr>
            <a:grpSpLocks/>
          </p:cNvGrpSpPr>
          <p:nvPr/>
        </p:nvGrpSpPr>
        <p:grpSpPr bwMode="auto">
          <a:xfrm>
            <a:off x="9585325" y="3313114"/>
            <a:ext cx="793750" cy="731837"/>
            <a:chOff x="5078" y="2087"/>
            <a:chExt cx="500" cy="461"/>
          </a:xfrm>
        </p:grpSpPr>
        <p:sp>
          <p:nvSpPr>
            <p:cNvPr id="15395" name="AutoShape 10"/>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96" name="AutoShape 11"/>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5369" name="Line 12"/>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70" name="Group 13"/>
          <p:cNvGrpSpPr>
            <a:grpSpLocks/>
          </p:cNvGrpSpPr>
          <p:nvPr/>
        </p:nvGrpSpPr>
        <p:grpSpPr bwMode="auto">
          <a:xfrm>
            <a:off x="8416925" y="3313114"/>
            <a:ext cx="793750" cy="731837"/>
            <a:chOff x="4342" y="2087"/>
            <a:chExt cx="500" cy="461"/>
          </a:xfrm>
        </p:grpSpPr>
        <p:sp>
          <p:nvSpPr>
            <p:cNvPr id="15393" name="AutoShape 14"/>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94" name="AutoShape 15"/>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5371" name="Line 16"/>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72" name="Group 17"/>
          <p:cNvGrpSpPr>
            <a:grpSpLocks/>
          </p:cNvGrpSpPr>
          <p:nvPr/>
        </p:nvGrpSpPr>
        <p:grpSpPr bwMode="auto">
          <a:xfrm>
            <a:off x="7404100" y="3313114"/>
            <a:ext cx="793750" cy="731837"/>
            <a:chOff x="3704" y="2087"/>
            <a:chExt cx="500" cy="461"/>
          </a:xfrm>
        </p:grpSpPr>
        <p:sp>
          <p:nvSpPr>
            <p:cNvPr id="15391" name="AutoShape 18"/>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92" name="AutoShape 19"/>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5373" name="Line 20"/>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74" name="Group 21"/>
          <p:cNvGrpSpPr>
            <a:grpSpLocks/>
          </p:cNvGrpSpPr>
          <p:nvPr/>
        </p:nvGrpSpPr>
        <p:grpSpPr bwMode="auto">
          <a:xfrm>
            <a:off x="6203950" y="3313114"/>
            <a:ext cx="793750" cy="731837"/>
            <a:chOff x="2948" y="2087"/>
            <a:chExt cx="500" cy="461"/>
          </a:xfrm>
        </p:grpSpPr>
        <p:sp>
          <p:nvSpPr>
            <p:cNvPr id="15389" name="AutoShape 22"/>
            <p:cNvSpPr>
              <a:spLocks noChangeArrowheads="1"/>
            </p:cNvSpPr>
            <p:nvPr/>
          </p:nvSpPr>
          <p:spPr bwMode="auto">
            <a:xfrm>
              <a:off x="2948" y="2087"/>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90" name="AutoShape 23"/>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42</a:t>
              </a:r>
            </a:p>
          </p:txBody>
        </p:sp>
      </p:grpSp>
      <p:sp>
        <p:nvSpPr>
          <p:cNvPr id="15375" name="Line 24"/>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76" name="Group 25"/>
          <p:cNvGrpSpPr>
            <a:grpSpLocks/>
          </p:cNvGrpSpPr>
          <p:nvPr/>
        </p:nvGrpSpPr>
        <p:grpSpPr bwMode="auto">
          <a:xfrm>
            <a:off x="8961438" y="2398714"/>
            <a:ext cx="793750" cy="731837"/>
            <a:chOff x="4685" y="1511"/>
            <a:chExt cx="500" cy="461"/>
          </a:xfrm>
        </p:grpSpPr>
        <p:sp>
          <p:nvSpPr>
            <p:cNvPr id="15387" name="AutoShape 26"/>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88" name="AutoShape 27"/>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5377" name="Line 28"/>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78" name="Group 29"/>
          <p:cNvGrpSpPr>
            <a:grpSpLocks/>
          </p:cNvGrpSpPr>
          <p:nvPr/>
        </p:nvGrpSpPr>
        <p:grpSpPr bwMode="auto">
          <a:xfrm>
            <a:off x="7900988" y="1331914"/>
            <a:ext cx="793750" cy="731837"/>
            <a:chOff x="4017" y="839"/>
            <a:chExt cx="500" cy="461"/>
          </a:xfrm>
        </p:grpSpPr>
        <p:sp>
          <p:nvSpPr>
            <p:cNvPr id="15385" name="AutoShape 30"/>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86" name="AutoShape 31"/>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45</a:t>
              </a:r>
            </a:p>
          </p:txBody>
        </p:sp>
      </p:grpSp>
      <p:grpSp>
        <p:nvGrpSpPr>
          <p:cNvPr id="15379" name="Group 32"/>
          <p:cNvGrpSpPr>
            <a:grpSpLocks/>
          </p:cNvGrpSpPr>
          <p:nvPr/>
        </p:nvGrpSpPr>
        <p:grpSpPr bwMode="auto">
          <a:xfrm>
            <a:off x="6797675" y="2398714"/>
            <a:ext cx="793750" cy="731837"/>
            <a:chOff x="3322" y="1511"/>
            <a:chExt cx="500" cy="461"/>
          </a:xfrm>
        </p:grpSpPr>
        <p:sp>
          <p:nvSpPr>
            <p:cNvPr id="15383" name="AutoShape 33"/>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84" name="AutoShape 34"/>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a:solidFill>
                    <a:schemeClr val="tx1"/>
                  </a:solidFill>
                </a:rPr>
                <a:t>35</a:t>
              </a:r>
            </a:p>
          </p:txBody>
        </p:sp>
      </p:grpSp>
      <p:grpSp>
        <p:nvGrpSpPr>
          <p:cNvPr id="15380" name="Group 35"/>
          <p:cNvGrpSpPr>
            <a:grpSpLocks/>
          </p:cNvGrpSpPr>
          <p:nvPr/>
        </p:nvGrpSpPr>
        <p:grpSpPr bwMode="auto">
          <a:xfrm>
            <a:off x="7069138" y="4257675"/>
            <a:ext cx="793750" cy="731838"/>
            <a:chOff x="3493" y="2682"/>
            <a:chExt cx="500" cy="461"/>
          </a:xfrm>
        </p:grpSpPr>
        <p:sp>
          <p:nvSpPr>
            <p:cNvPr id="15381" name="AutoShape 36"/>
            <p:cNvSpPr>
              <a:spLocks noChangeArrowheads="1"/>
            </p:cNvSpPr>
            <p:nvPr/>
          </p:nvSpPr>
          <p:spPr bwMode="auto">
            <a:xfrm>
              <a:off x="3493" y="2682"/>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5382" name="AutoShape 37"/>
            <p:cNvSpPr>
              <a:spLocks noChangeArrowheads="1"/>
            </p:cNvSpPr>
            <p:nvPr/>
          </p:nvSpPr>
          <p:spPr bwMode="auto">
            <a:xfrm>
              <a:off x="3512" y="2701"/>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spTree>
    <p:extLst>
      <p:ext uri="{BB962C8B-B14F-4D97-AF65-F5344CB8AC3E}">
        <p14:creationId xmlns:p14="http://schemas.microsoft.com/office/powerpoint/2010/main" val="3232667656"/>
      </p:ext>
    </p:extLst>
  </p:cSld>
  <p:clrMapOvr>
    <a:masterClrMapping/>
  </p:clrMapOvr>
  <p:transition>
    <p:strip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1"/>
          <p:cNvSpPr>
            <a:spLocks noChangeShapeType="1"/>
          </p:cNvSpPr>
          <p:nvPr/>
        </p:nvSpPr>
        <p:spPr bwMode="auto">
          <a:xfrm>
            <a:off x="6705601" y="3886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7" name="Rectangle 2"/>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Adding a Node to a Heap</a:t>
            </a:r>
          </a:p>
        </p:txBody>
      </p:sp>
      <p:sp>
        <p:nvSpPr>
          <p:cNvPr id="16388" name="Rectangle 3"/>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Put the new node in the next available spot.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new node upward, swapping with its parent until the new node reaches an acceptable location.</a:t>
            </a:r>
          </a:p>
        </p:txBody>
      </p:sp>
      <p:sp>
        <p:nvSpPr>
          <p:cNvPr id="16389" name="Line 4"/>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390" name="Group 5"/>
          <p:cNvGrpSpPr>
            <a:grpSpLocks/>
          </p:cNvGrpSpPr>
          <p:nvPr/>
        </p:nvGrpSpPr>
        <p:grpSpPr bwMode="auto">
          <a:xfrm>
            <a:off x="5441950" y="4254500"/>
            <a:ext cx="793750" cy="731838"/>
            <a:chOff x="2468" y="2680"/>
            <a:chExt cx="500" cy="461"/>
          </a:xfrm>
        </p:grpSpPr>
        <p:sp>
          <p:nvSpPr>
            <p:cNvPr id="16421" name="AutoShape 6"/>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22" name="AutoShape 7"/>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6391" name="Line 8"/>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392" name="Group 9"/>
          <p:cNvGrpSpPr>
            <a:grpSpLocks/>
          </p:cNvGrpSpPr>
          <p:nvPr/>
        </p:nvGrpSpPr>
        <p:grpSpPr bwMode="auto">
          <a:xfrm>
            <a:off x="9585325" y="3313114"/>
            <a:ext cx="793750" cy="731837"/>
            <a:chOff x="5078" y="2087"/>
            <a:chExt cx="500" cy="461"/>
          </a:xfrm>
        </p:grpSpPr>
        <p:sp>
          <p:nvSpPr>
            <p:cNvPr id="16419" name="AutoShape 10"/>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20" name="AutoShape 11"/>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6393" name="Line 12"/>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394" name="Group 13"/>
          <p:cNvGrpSpPr>
            <a:grpSpLocks/>
          </p:cNvGrpSpPr>
          <p:nvPr/>
        </p:nvGrpSpPr>
        <p:grpSpPr bwMode="auto">
          <a:xfrm>
            <a:off x="8416925" y="3313114"/>
            <a:ext cx="793750" cy="731837"/>
            <a:chOff x="4342" y="2087"/>
            <a:chExt cx="500" cy="461"/>
          </a:xfrm>
        </p:grpSpPr>
        <p:sp>
          <p:nvSpPr>
            <p:cNvPr id="16417" name="AutoShape 14"/>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18" name="AutoShape 15"/>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6395" name="Line 16"/>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396" name="Group 17"/>
          <p:cNvGrpSpPr>
            <a:grpSpLocks/>
          </p:cNvGrpSpPr>
          <p:nvPr/>
        </p:nvGrpSpPr>
        <p:grpSpPr bwMode="auto">
          <a:xfrm>
            <a:off x="7404100" y="3313114"/>
            <a:ext cx="793750" cy="731837"/>
            <a:chOff x="3704" y="2087"/>
            <a:chExt cx="500" cy="461"/>
          </a:xfrm>
        </p:grpSpPr>
        <p:sp>
          <p:nvSpPr>
            <p:cNvPr id="16415" name="AutoShape 18"/>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16" name="AutoShape 19"/>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6397" name="Line 20"/>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398" name="Group 21"/>
          <p:cNvGrpSpPr>
            <a:grpSpLocks/>
          </p:cNvGrpSpPr>
          <p:nvPr/>
        </p:nvGrpSpPr>
        <p:grpSpPr bwMode="auto">
          <a:xfrm>
            <a:off x="6203950" y="3313114"/>
            <a:ext cx="793750" cy="731837"/>
            <a:chOff x="2948" y="2087"/>
            <a:chExt cx="500" cy="461"/>
          </a:xfrm>
        </p:grpSpPr>
        <p:sp>
          <p:nvSpPr>
            <p:cNvPr id="16413" name="AutoShape 22"/>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14" name="AutoShape 23"/>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16399" name="Line 24"/>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400" name="Group 25"/>
          <p:cNvGrpSpPr>
            <a:grpSpLocks/>
          </p:cNvGrpSpPr>
          <p:nvPr/>
        </p:nvGrpSpPr>
        <p:grpSpPr bwMode="auto">
          <a:xfrm>
            <a:off x="8961438" y="2398714"/>
            <a:ext cx="793750" cy="731837"/>
            <a:chOff x="4685" y="1511"/>
            <a:chExt cx="500" cy="461"/>
          </a:xfrm>
        </p:grpSpPr>
        <p:sp>
          <p:nvSpPr>
            <p:cNvPr id="16411" name="AutoShape 26"/>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12" name="AutoShape 27"/>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6401" name="Line 28"/>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6402" name="Group 29"/>
          <p:cNvGrpSpPr>
            <a:grpSpLocks/>
          </p:cNvGrpSpPr>
          <p:nvPr/>
        </p:nvGrpSpPr>
        <p:grpSpPr bwMode="auto">
          <a:xfrm>
            <a:off x="7900988" y="1331914"/>
            <a:ext cx="793750" cy="731837"/>
            <a:chOff x="4017" y="839"/>
            <a:chExt cx="500" cy="461"/>
          </a:xfrm>
        </p:grpSpPr>
        <p:sp>
          <p:nvSpPr>
            <p:cNvPr id="16409" name="AutoShape 30"/>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10" name="AutoShape 31"/>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45</a:t>
              </a:r>
            </a:p>
          </p:txBody>
        </p:sp>
      </p:grpSp>
      <p:grpSp>
        <p:nvGrpSpPr>
          <p:cNvPr id="16403" name="Group 32"/>
          <p:cNvGrpSpPr>
            <a:grpSpLocks/>
          </p:cNvGrpSpPr>
          <p:nvPr/>
        </p:nvGrpSpPr>
        <p:grpSpPr bwMode="auto">
          <a:xfrm>
            <a:off x="6797675" y="2398714"/>
            <a:ext cx="793750" cy="731837"/>
            <a:chOff x="3322" y="1511"/>
            <a:chExt cx="500" cy="461"/>
          </a:xfrm>
        </p:grpSpPr>
        <p:sp>
          <p:nvSpPr>
            <p:cNvPr id="16407" name="AutoShape 33"/>
            <p:cNvSpPr>
              <a:spLocks noChangeArrowheads="1"/>
            </p:cNvSpPr>
            <p:nvPr/>
          </p:nvSpPr>
          <p:spPr bwMode="auto">
            <a:xfrm>
              <a:off x="3322" y="1511"/>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08" name="AutoShape 34"/>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42</a:t>
              </a:r>
            </a:p>
          </p:txBody>
        </p:sp>
      </p:grpSp>
      <p:grpSp>
        <p:nvGrpSpPr>
          <p:cNvPr id="16404" name="Group 35"/>
          <p:cNvGrpSpPr>
            <a:grpSpLocks/>
          </p:cNvGrpSpPr>
          <p:nvPr/>
        </p:nvGrpSpPr>
        <p:grpSpPr bwMode="auto">
          <a:xfrm>
            <a:off x="7069138" y="4257675"/>
            <a:ext cx="793750" cy="731838"/>
            <a:chOff x="3493" y="2682"/>
            <a:chExt cx="500" cy="461"/>
          </a:xfrm>
        </p:grpSpPr>
        <p:sp>
          <p:nvSpPr>
            <p:cNvPr id="16405" name="AutoShape 36"/>
            <p:cNvSpPr>
              <a:spLocks noChangeArrowheads="1"/>
            </p:cNvSpPr>
            <p:nvPr/>
          </p:nvSpPr>
          <p:spPr bwMode="auto">
            <a:xfrm>
              <a:off x="3493" y="2682"/>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6406" name="AutoShape 37"/>
            <p:cNvSpPr>
              <a:spLocks noChangeArrowheads="1"/>
            </p:cNvSpPr>
            <p:nvPr/>
          </p:nvSpPr>
          <p:spPr bwMode="auto">
            <a:xfrm>
              <a:off x="3512" y="2701"/>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spTree>
    <p:extLst>
      <p:ext uri="{BB962C8B-B14F-4D97-AF65-F5344CB8AC3E}">
        <p14:creationId xmlns:p14="http://schemas.microsoft.com/office/powerpoint/2010/main" val="1958879519"/>
      </p:ext>
    </p:extLst>
  </p:cSld>
  <p:clrMapOvr>
    <a:masterClrMapping/>
  </p:clrMapOvr>
  <p:transition>
    <p:strips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Line 1"/>
          <p:cNvSpPr>
            <a:spLocks noChangeShapeType="1"/>
          </p:cNvSpPr>
          <p:nvPr/>
        </p:nvSpPr>
        <p:spPr bwMode="auto">
          <a:xfrm>
            <a:off x="6705601" y="3886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1" name="Rectangle 2"/>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Adding a Node to a Heap</a:t>
            </a:r>
          </a:p>
        </p:txBody>
      </p:sp>
      <p:sp>
        <p:nvSpPr>
          <p:cNvPr id="18435" name="Rectangle 3"/>
          <p:cNvSpPr>
            <a:spLocks noGrp="1" noChangeArrowheads="1"/>
          </p:cNvSpPr>
          <p:nvPr>
            <p:ph type="body" idx="1"/>
          </p:nvPr>
        </p:nvSpPr>
        <p:spPr>
          <a:xfrm>
            <a:off x="2209801" y="1981200"/>
            <a:ext cx="3565525" cy="3475038"/>
          </a:xfrm>
        </p:spPr>
        <p:txBody>
          <a:bodyPr/>
          <a:lstStyle/>
          <a:p>
            <a:pPr marL="287338" indent="-287338">
              <a:lnSpc>
                <a:spcPct val="95000"/>
              </a:lnSpc>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parent has a  key that is &gt;= new node, or</a:t>
            </a:r>
          </a:p>
          <a:p>
            <a:pPr marL="287338" indent="-287338">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node reaches the root.</a:t>
            </a:r>
          </a:p>
          <a:p>
            <a:pPr marL="287338" indent="-287338">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process of pushing the new node upward       is called                       </a:t>
            </a:r>
            <a:r>
              <a:rPr lang="en-GB" sz="2400" b="1" u="sng" dirty="0" err="1">
                <a:solidFill>
                  <a:srgbClr val="FF8000"/>
                </a:solidFill>
              </a:rPr>
              <a:t>reheapification</a:t>
            </a:r>
            <a:r>
              <a:rPr lang="en-GB" sz="2400" dirty="0">
                <a:solidFill>
                  <a:srgbClr val="FF8000"/>
                </a:solidFill>
              </a:rPr>
              <a:t>          </a:t>
            </a:r>
            <a:r>
              <a:rPr lang="en-GB" sz="2400" b="1" u="sng" dirty="0">
                <a:solidFill>
                  <a:srgbClr val="FF8000"/>
                </a:solidFill>
              </a:rPr>
              <a:t>upward</a:t>
            </a:r>
            <a:r>
              <a:rPr lang="en-GB" sz="2400" dirty="0"/>
              <a:t>.</a:t>
            </a:r>
          </a:p>
        </p:txBody>
      </p:sp>
      <p:sp>
        <p:nvSpPr>
          <p:cNvPr id="17413" name="Line 4"/>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14" name="Group 5"/>
          <p:cNvGrpSpPr>
            <a:grpSpLocks/>
          </p:cNvGrpSpPr>
          <p:nvPr/>
        </p:nvGrpSpPr>
        <p:grpSpPr bwMode="auto">
          <a:xfrm>
            <a:off x="5441950" y="4254500"/>
            <a:ext cx="793750" cy="731838"/>
            <a:chOff x="2468" y="2680"/>
            <a:chExt cx="500" cy="461"/>
          </a:xfrm>
        </p:grpSpPr>
        <p:sp>
          <p:nvSpPr>
            <p:cNvPr id="17445" name="AutoShape 6"/>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46" name="AutoShape 7"/>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7415" name="Line 8"/>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16" name="Group 9"/>
          <p:cNvGrpSpPr>
            <a:grpSpLocks/>
          </p:cNvGrpSpPr>
          <p:nvPr/>
        </p:nvGrpSpPr>
        <p:grpSpPr bwMode="auto">
          <a:xfrm>
            <a:off x="9585325" y="3313114"/>
            <a:ext cx="793750" cy="731837"/>
            <a:chOff x="5078" y="2087"/>
            <a:chExt cx="500" cy="461"/>
          </a:xfrm>
        </p:grpSpPr>
        <p:sp>
          <p:nvSpPr>
            <p:cNvPr id="17443" name="AutoShape 10"/>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44" name="AutoShape 11"/>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7417" name="Line 12"/>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18" name="Group 13"/>
          <p:cNvGrpSpPr>
            <a:grpSpLocks/>
          </p:cNvGrpSpPr>
          <p:nvPr/>
        </p:nvGrpSpPr>
        <p:grpSpPr bwMode="auto">
          <a:xfrm>
            <a:off x="8416925" y="3313114"/>
            <a:ext cx="793750" cy="731837"/>
            <a:chOff x="4342" y="2087"/>
            <a:chExt cx="500" cy="461"/>
          </a:xfrm>
        </p:grpSpPr>
        <p:sp>
          <p:nvSpPr>
            <p:cNvPr id="17441" name="AutoShape 14"/>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42" name="AutoShape 15"/>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7419" name="Line 16"/>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20" name="Group 17"/>
          <p:cNvGrpSpPr>
            <a:grpSpLocks/>
          </p:cNvGrpSpPr>
          <p:nvPr/>
        </p:nvGrpSpPr>
        <p:grpSpPr bwMode="auto">
          <a:xfrm>
            <a:off x="7404100" y="3313114"/>
            <a:ext cx="793750" cy="731837"/>
            <a:chOff x="3704" y="2087"/>
            <a:chExt cx="500" cy="461"/>
          </a:xfrm>
        </p:grpSpPr>
        <p:sp>
          <p:nvSpPr>
            <p:cNvPr id="17439" name="AutoShape 18"/>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40" name="AutoShape 19"/>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7421" name="Line 20"/>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22" name="Group 21"/>
          <p:cNvGrpSpPr>
            <a:grpSpLocks/>
          </p:cNvGrpSpPr>
          <p:nvPr/>
        </p:nvGrpSpPr>
        <p:grpSpPr bwMode="auto">
          <a:xfrm>
            <a:off x="6203950" y="3313114"/>
            <a:ext cx="793750" cy="731837"/>
            <a:chOff x="2948" y="2087"/>
            <a:chExt cx="500" cy="461"/>
          </a:xfrm>
        </p:grpSpPr>
        <p:sp>
          <p:nvSpPr>
            <p:cNvPr id="17437" name="AutoShape 22"/>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38" name="AutoShape 23"/>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17423" name="Line 24"/>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24" name="Group 25"/>
          <p:cNvGrpSpPr>
            <a:grpSpLocks/>
          </p:cNvGrpSpPr>
          <p:nvPr/>
        </p:nvGrpSpPr>
        <p:grpSpPr bwMode="auto">
          <a:xfrm>
            <a:off x="8961438" y="2398714"/>
            <a:ext cx="793750" cy="731837"/>
            <a:chOff x="4685" y="1511"/>
            <a:chExt cx="500" cy="461"/>
          </a:xfrm>
        </p:grpSpPr>
        <p:sp>
          <p:nvSpPr>
            <p:cNvPr id="17435" name="AutoShape 26"/>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36" name="AutoShape 27"/>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7425" name="Line 28"/>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7426" name="Group 29"/>
          <p:cNvGrpSpPr>
            <a:grpSpLocks/>
          </p:cNvGrpSpPr>
          <p:nvPr/>
        </p:nvGrpSpPr>
        <p:grpSpPr bwMode="auto">
          <a:xfrm>
            <a:off x="7900988" y="1331914"/>
            <a:ext cx="793750" cy="731837"/>
            <a:chOff x="4017" y="839"/>
            <a:chExt cx="500" cy="461"/>
          </a:xfrm>
        </p:grpSpPr>
        <p:sp>
          <p:nvSpPr>
            <p:cNvPr id="17433" name="AutoShape 30"/>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34" name="AutoShape 31"/>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45</a:t>
              </a:r>
            </a:p>
          </p:txBody>
        </p:sp>
      </p:grpSp>
      <p:grpSp>
        <p:nvGrpSpPr>
          <p:cNvPr id="17427" name="Group 32"/>
          <p:cNvGrpSpPr>
            <a:grpSpLocks/>
          </p:cNvGrpSpPr>
          <p:nvPr/>
        </p:nvGrpSpPr>
        <p:grpSpPr bwMode="auto">
          <a:xfrm>
            <a:off x="6797675" y="2398714"/>
            <a:ext cx="793750" cy="731837"/>
            <a:chOff x="3322" y="1511"/>
            <a:chExt cx="500" cy="461"/>
          </a:xfrm>
        </p:grpSpPr>
        <p:sp>
          <p:nvSpPr>
            <p:cNvPr id="17431" name="AutoShape 33"/>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32" name="AutoShape 34"/>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grpSp>
        <p:nvGrpSpPr>
          <p:cNvPr id="17428" name="Group 35"/>
          <p:cNvGrpSpPr>
            <a:grpSpLocks/>
          </p:cNvGrpSpPr>
          <p:nvPr/>
        </p:nvGrpSpPr>
        <p:grpSpPr bwMode="auto">
          <a:xfrm>
            <a:off x="7069138" y="4257675"/>
            <a:ext cx="793750" cy="731838"/>
            <a:chOff x="3493" y="2682"/>
            <a:chExt cx="500" cy="461"/>
          </a:xfrm>
        </p:grpSpPr>
        <p:sp>
          <p:nvSpPr>
            <p:cNvPr id="17429" name="AutoShape 36"/>
            <p:cNvSpPr>
              <a:spLocks noChangeArrowheads="1"/>
            </p:cNvSpPr>
            <p:nvPr/>
          </p:nvSpPr>
          <p:spPr bwMode="auto">
            <a:xfrm>
              <a:off x="3493" y="2682"/>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7430" name="AutoShape 37"/>
            <p:cNvSpPr>
              <a:spLocks noChangeArrowheads="1"/>
            </p:cNvSpPr>
            <p:nvPr/>
          </p:nvSpPr>
          <p:spPr bwMode="auto">
            <a:xfrm>
              <a:off x="3512" y="2701"/>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spTree>
    <p:extLst>
      <p:ext uri="{BB962C8B-B14F-4D97-AF65-F5344CB8AC3E}">
        <p14:creationId xmlns:p14="http://schemas.microsoft.com/office/powerpoint/2010/main" val="1015166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wipe(up)">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wipe(up)">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wipe(up)">
                                      <p:cBhvr>
                                        <p:cTn id="17" dur="5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675" t="3064" r="16942" b="4733"/>
          <a:stretch/>
        </p:blipFill>
        <p:spPr>
          <a:xfrm rot="16200000">
            <a:off x="3029515" y="1116914"/>
            <a:ext cx="6894970" cy="4585854"/>
          </a:xfrm>
        </p:spPr>
      </p:pic>
    </p:spTree>
    <p:extLst>
      <p:ext uri="{BB962C8B-B14F-4D97-AF65-F5344CB8AC3E}">
        <p14:creationId xmlns:p14="http://schemas.microsoft.com/office/powerpoint/2010/main" val="3081552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Heapify</a:t>
            </a:r>
            <a:r>
              <a:rPr lang="en-US" dirty="0" smtClean="0"/>
              <a:t> Method</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2904" t="4027" r="11530" b="4084"/>
          <a:stretch/>
        </p:blipFill>
        <p:spPr>
          <a:xfrm rot="16200000">
            <a:off x="3917580" y="1243239"/>
            <a:ext cx="6919925" cy="4364182"/>
          </a:xfrm>
        </p:spPr>
      </p:pic>
    </p:spTree>
    <p:extLst>
      <p:ext uri="{BB962C8B-B14F-4D97-AF65-F5344CB8AC3E}">
        <p14:creationId xmlns:p14="http://schemas.microsoft.com/office/powerpoint/2010/main" val="573550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209800" cy="1325563"/>
          </a:xfrm>
        </p:spPr>
        <p:txBody>
          <a:bodyPr>
            <a:normAutofit fontScale="90000"/>
          </a:bodyPr>
          <a:lstStyle/>
          <a:p>
            <a:r>
              <a:rPr lang="en-US" dirty="0" smtClean="0"/>
              <a:t>Deletion from the Heap</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8161" t="3491" r="12916" b="6781"/>
          <a:stretch/>
        </p:blipFill>
        <p:spPr>
          <a:xfrm rot="16200000">
            <a:off x="2924904" y="1092914"/>
            <a:ext cx="6944865" cy="4759037"/>
          </a:xfrm>
        </p:spPr>
      </p:pic>
    </p:spTree>
    <p:extLst>
      <p:ext uri="{BB962C8B-B14F-4D97-AF65-F5344CB8AC3E}">
        <p14:creationId xmlns:p14="http://schemas.microsoft.com/office/powerpoint/2010/main" val="2041319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ED5A-621B-4C10-AD6A-4CF354B3BBE3}"/>
              </a:ext>
            </a:extLst>
          </p:cNvPr>
          <p:cNvSpPr>
            <a:spLocks noGrp="1"/>
          </p:cNvSpPr>
          <p:nvPr>
            <p:ph type="title"/>
          </p:nvPr>
        </p:nvSpPr>
        <p:spPr/>
        <p:txBody>
          <a:bodyPr/>
          <a:lstStyle/>
          <a:p>
            <a:r>
              <a:rPr lang="en-US" dirty="0"/>
              <a:t>Heaps</a:t>
            </a:r>
            <a:endParaRPr lang="en-PK" dirty="0"/>
          </a:p>
        </p:txBody>
      </p:sp>
      <p:pic>
        <p:nvPicPr>
          <p:cNvPr id="4" name="Content Placeholder 3"/>
          <p:cNvPicPr>
            <a:picLocks noGrp="1" noChangeAspect="1"/>
          </p:cNvPicPr>
          <p:nvPr>
            <p:ph idx="1"/>
          </p:nvPr>
        </p:nvPicPr>
        <p:blipFill rotWithShape="1">
          <a:blip r:embed="rId2"/>
          <a:srcRect t="1977"/>
          <a:stretch/>
        </p:blipFill>
        <p:spPr>
          <a:xfrm>
            <a:off x="2081547" y="1523995"/>
            <a:ext cx="8028905" cy="5209309"/>
          </a:xfrm>
          <a:prstGeom prst="rect">
            <a:avLst/>
          </a:prstGeom>
        </p:spPr>
      </p:pic>
    </p:spTree>
    <p:extLst>
      <p:ext uri="{BB962C8B-B14F-4D97-AF65-F5344CB8AC3E}">
        <p14:creationId xmlns:p14="http://schemas.microsoft.com/office/powerpoint/2010/main" val="10238837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18435" name="Rectangle 2"/>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Move the last node onto the root.</a:t>
            </a:r>
          </a:p>
        </p:txBody>
      </p:sp>
      <p:sp>
        <p:nvSpPr>
          <p:cNvPr id="18436" name="Line 3"/>
          <p:cNvSpPr>
            <a:spLocks noChangeShapeType="1"/>
          </p:cNvSpPr>
          <p:nvPr/>
        </p:nvSpPr>
        <p:spPr bwMode="auto">
          <a:xfrm>
            <a:off x="6705601" y="3886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7" name="Line 4"/>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38" name="Group 5"/>
          <p:cNvGrpSpPr>
            <a:grpSpLocks/>
          </p:cNvGrpSpPr>
          <p:nvPr/>
        </p:nvGrpSpPr>
        <p:grpSpPr bwMode="auto">
          <a:xfrm>
            <a:off x="5441950" y="4254500"/>
            <a:ext cx="793750" cy="731838"/>
            <a:chOff x="2468" y="2680"/>
            <a:chExt cx="500" cy="461"/>
          </a:xfrm>
        </p:grpSpPr>
        <p:sp>
          <p:nvSpPr>
            <p:cNvPr id="18472" name="AutoShape 6"/>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73" name="AutoShape 7"/>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8439" name="Line 8"/>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40" name="Group 9"/>
          <p:cNvGrpSpPr>
            <a:grpSpLocks/>
          </p:cNvGrpSpPr>
          <p:nvPr/>
        </p:nvGrpSpPr>
        <p:grpSpPr bwMode="auto">
          <a:xfrm>
            <a:off x="9585325" y="3313114"/>
            <a:ext cx="793750" cy="731837"/>
            <a:chOff x="5078" y="2087"/>
            <a:chExt cx="500" cy="461"/>
          </a:xfrm>
        </p:grpSpPr>
        <p:sp>
          <p:nvSpPr>
            <p:cNvPr id="18470" name="AutoShape 10"/>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71" name="AutoShape 11"/>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8441" name="Line 12"/>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42" name="Group 13"/>
          <p:cNvGrpSpPr>
            <a:grpSpLocks/>
          </p:cNvGrpSpPr>
          <p:nvPr/>
        </p:nvGrpSpPr>
        <p:grpSpPr bwMode="auto">
          <a:xfrm>
            <a:off x="8416925" y="3313114"/>
            <a:ext cx="793750" cy="731837"/>
            <a:chOff x="4342" y="2087"/>
            <a:chExt cx="500" cy="461"/>
          </a:xfrm>
        </p:grpSpPr>
        <p:sp>
          <p:nvSpPr>
            <p:cNvPr id="18468" name="AutoShape 14"/>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69" name="AutoShape 15"/>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8443" name="Line 16"/>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44" name="Group 17"/>
          <p:cNvGrpSpPr>
            <a:grpSpLocks/>
          </p:cNvGrpSpPr>
          <p:nvPr/>
        </p:nvGrpSpPr>
        <p:grpSpPr bwMode="auto">
          <a:xfrm>
            <a:off x="7404100" y="3313114"/>
            <a:ext cx="793750" cy="731837"/>
            <a:chOff x="3704" y="2087"/>
            <a:chExt cx="500" cy="461"/>
          </a:xfrm>
        </p:grpSpPr>
        <p:sp>
          <p:nvSpPr>
            <p:cNvPr id="18466" name="AutoShape 18"/>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67" name="AutoShape 19"/>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8445" name="Line 20"/>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46" name="Group 21"/>
          <p:cNvGrpSpPr>
            <a:grpSpLocks/>
          </p:cNvGrpSpPr>
          <p:nvPr/>
        </p:nvGrpSpPr>
        <p:grpSpPr bwMode="auto">
          <a:xfrm>
            <a:off x="6203950" y="3313114"/>
            <a:ext cx="793750" cy="731837"/>
            <a:chOff x="2948" y="2087"/>
            <a:chExt cx="500" cy="461"/>
          </a:xfrm>
        </p:grpSpPr>
        <p:sp>
          <p:nvSpPr>
            <p:cNvPr id="18464" name="AutoShape 22"/>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65" name="AutoShape 23"/>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18447" name="Line 24"/>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48" name="Group 25"/>
          <p:cNvGrpSpPr>
            <a:grpSpLocks/>
          </p:cNvGrpSpPr>
          <p:nvPr/>
        </p:nvGrpSpPr>
        <p:grpSpPr bwMode="auto">
          <a:xfrm>
            <a:off x="8961438" y="2398714"/>
            <a:ext cx="793750" cy="731837"/>
            <a:chOff x="4685" y="1511"/>
            <a:chExt cx="500" cy="461"/>
          </a:xfrm>
        </p:grpSpPr>
        <p:sp>
          <p:nvSpPr>
            <p:cNvPr id="18462" name="AutoShape 26"/>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63" name="AutoShape 27"/>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8449" name="Line 28"/>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450" name="Group 29"/>
          <p:cNvGrpSpPr>
            <a:grpSpLocks/>
          </p:cNvGrpSpPr>
          <p:nvPr/>
        </p:nvGrpSpPr>
        <p:grpSpPr bwMode="auto">
          <a:xfrm>
            <a:off x="7900988" y="1331914"/>
            <a:ext cx="793750" cy="731837"/>
            <a:chOff x="4017" y="839"/>
            <a:chExt cx="500" cy="461"/>
          </a:xfrm>
        </p:grpSpPr>
        <p:sp>
          <p:nvSpPr>
            <p:cNvPr id="18460" name="AutoShape 30"/>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61" name="AutoShape 31"/>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45</a:t>
              </a:r>
            </a:p>
          </p:txBody>
        </p:sp>
      </p:grpSp>
      <p:grpSp>
        <p:nvGrpSpPr>
          <p:cNvPr id="18451" name="Group 32"/>
          <p:cNvGrpSpPr>
            <a:grpSpLocks/>
          </p:cNvGrpSpPr>
          <p:nvPr/>
        </p:nvGrpSpPr>
        <p:grpSpPr bwMode="auto">
          <a:xfrm>
            <a:off x="6797675" y="2398714"/>
            <a:ext cx="793750" cy="731837"/>
            <a:chOff x="3322" y="1511"/>
            <a:chExt cx="500" cy="461"/>
          </a:xfrm>
        </p:grpSpPr>
        <p:sp>
          <p:nvSpPr>
            <p:cNvPr id="18458" name="AutoShape 33"/>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59" name="AutoShape 34"/>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grpSp>
        <p:nvGrpSpPr>
          <p:cNvPr id="18452" name="Group 35"/>
          <p:cNvGrpSpPr>
            <a:grpSpLocks/>
          </p:cNvGrpSpPr>
          <p:nvPr/>
        </p:nvGrpSpPr>
        <p:grpSpPr bwMode="auto">
          <a:xfrm>
            <a:off x="7069138" y="4257675"/>
            <a:ext cx="793750" cy="731838"/>
            <a:chOff x="3493" y="2682"/>
            <a:chExt cx="500" cy="461"/>
          </a:xfrm>
        </p:grpSpPr>
        <p:sp>
          <p:nvSpPr>
            <p:cNvPr id="18456" name="AutoShape 36"/>
            <p:cNvSpPr>
              <a:spLocks noChangeArrowheads="1"/>
            </p:cNvSpPr>
            <p:nvPr/>
          </p:nvSpPr>
          <p:spPr bwMode="auto">
            <a:xfrm>
              <a:off x="3493" y="2682"/>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57" name="AutoShape 37"/>
            <p:cNvSpPr>
              <a:spLocks noChangeArrowheads="1"/>
            </p:cNvSpPr>
            <p:nvPr/>
          </p:nvSpPr>
          <p:spPr bwMode="auto">
            <a:xfrm>
              <a:off x="3512" y="2701"/>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grpSp>
        <p:nvGrpSpPr>
          <p:cNvPr id="18453" name="Group 38"/>
          <p:cNvGrpSpPr>
            <a:grpSpLocks/>
          </p:cNvGrpSpPr>
          <p:nvPr/>
        </p:nvGrpSpPr>
        <p:grpSpPr bwMode="auto">
          <a:xfrm>
            <a:off x="7650163" y="2301876"/>
            <a:ext cx="760412" cy="2132013"/>
            <a:chOff x="3859" y="1450"/>
            <a:chExt cx="479" cy="1343"/>
          </a:xfrm>
        </p:grpSpPr>
        <p:sp>
          <p:nvSpPr>
            <p:cNvPr id="18454" name="AutoShape 39"/>
            <p:cNvSpPr>
              <a:spLocks noChangeArrowheads="1"/>
            </p:cNvSpPr>
            <p:nvPr/>
          </p:nvSpPr>
          <p:spPr bwMode="auto">
            <a:xfrm>
              <a:off x="3859" y="1450"/>
              <a:ext cx="480" cy="1344"/>
            </a:xfrm>
            <a:prstGeom prst="roundRect">
              <a:avLst>
                <a:gd name="adj" fmla="val 20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320">
                  <a:solidFill>
                    <a:srgbClr val="000000"/>
                  </a:solidFill>
                  <a:round/>
                  <a:headEnd type="triangle" w="med" len="med"/>
                  <a:tailEnd/>
                </a14:hiddenLine>
              </a:ext>
            </a:extLst>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8455" name="Freeform 40"/>
            <p:cNvSpPr>
              <a:spLocks/>
            </p:cNvSpPr>
            <p:nvPr/>
          </p:nvSpPr>
          <p:spPr bwMode="auto">
            <a:xfrm>
              <a:off x="3859" y="1450"/>
              <a:ext cx="480" cy="1344"/>
            </a:xfrm>
            <a:custGeom>
              <a:avLst/>
              <a:gdLst>
                <a:gd name="T0" fmla="*/ 0 w 2118"/>
                <a:gd name="T1" fmla="*/ 5927 h 5928"/>
                <a:gd name="T2" fmla="*/ 111 w 2118"/>
                <a:gd name="T3" fmla="*/ 5919 h 5928"/>
                <a:gd name="T4" fmla="*/ 221 w 2118"/>
                <a:gd name="T5" fmla="*/ 5895 h 5928"/>
                <a:gd name="T6" fmla="*/ 331 w 2118"/>
                <a:gd name="T7" fmla="*/ 5854 h 5928"/>
                <a:gd name="T8" fmla="*/ 440 w 2118"/>
                <a:gd name="T9" fmla="*/ 5797 h 5928"/>
                <a:gd name="T10" fmla="*/ 548 w 2118"/>
                <a:gd name="T11" fmla="*/ 5725 h 5928"/>
                <a:gd name="T12" fmla="*/ 654 w 2118"/>
                <a:gd name="T13" fmla="*/ 5637 h 5928"/>
                <a:gd name="T14" fmla="*/ 759 w 2118"/>
                <a:gd name="T15" fmla="*/ 5533 h 5928"/>
                <a:gd name="T16" fmla="*/ 861 w 2118"/>
                <a:gd name="T17" fmla="*/ 5415 h 5928"/>
                <a:gd name="T18" fmla="*/ 961 w 2118"/>
                <a:gd name="T19" fmla="*/ 5281 h 5928"/>
                <a:gd name="T20" fmla="*/ 1059 w 2118"/>
                <a:gd name="T21" fmla="*/ 5133 h 5928"/>
                <a:gd name="T22" fmla="*/ 1153 w 2118"/>
                <a:gd name="T23" fmla="*/ 4971 h 5928"/>
                <a:gd name="T24" fmla="*/ 1244 w 2118"/>
                <a:gd name="T25" fmla="*/ 4795 h 5928"/>
                <a:gd name="T26" fmla="*/ 1332 w 2118"/>
                <a:gd name="T27" fmla="*/ 4606 h 5928"/>
                <a:gd name="T28" fmla="*/ 1417 w 2118"/>
                <a:gd name="T29" fmla="*/ 4405 h 5928"/>
                <a:gd name="T30" fmla="*/ 1497 w 2118"/>
                <a:gd name="T31" fmla="*/ 4191 h 5928"/>
                <a:gd name="T32" fmla="*/ 1573 w 2118"/>
                <a:gd name="T33" fmla="*/ 3966 h 5928"/>
                <a:gd name="T34" fmla="*/ 1645 w 2118"/>
                <a:gd name="T35" fmla="*/ 3730 h 5928"/>
                <a:gd name="T36" fmla="*/ 1713 w 2118"/>
                <a:gd name="T37" fmla="*/ 3484 h 5928"/>
                <a:gd name="T38" fmla="*/ 1775 w 2118"/>
                <a:gd name="T39" fmla="*/ 3228 h 5928"/>
                <a:gd name="T40" fmla="*/ 1833 w 2118"/>
                <a:gd name="T41" fmla="*/ 2963 h 5928"/>
                <a:gd name="T42" fmla="*/ 1886 w 2118"/>
                <a:gd name="T43" fmla="*/ 2691 h 5928"/>
                <a:gd name="T44" fmla="*/ 1934 w 2118"/>
                <a:gd name="T45" fmla="*/ 2411 h 5928"/>
                <a:gd name="T46" fmla="*/ 1976 w 2118"/>
                <a:gd name="T47" fmla="*/ 2124 h 5928"/>
                <a:gd name="T48" fmla="*/ 2013 w 2118"/>
                <a:gd name="T49" fmla="*/ 1832 h 5928"/>
                <a:gd name="T50" fmla="*/ 2045 w 2118"/>
                <a:gd name="T51" fmla="*/ 1534 h 5928"/>
                <a:gd name="T52" fmla="*/ 2071 w 2118"/>
                <a:gd name="T53" fmla="*/ 1232 h 5928"/>
                <a:gd name="T54" fmla="*/ 2091 w 2118"/>
                <a:gd name="T55" fmla="*/ 927 h 5928"/>
                <a:gd name="T56" fmla="*/ 2105 w 2118"/>
                <a:gd name="T57" fmla="*/ 620 h 5928"/>
                <a:gd name="T58" fmla="*/ 2114 w 2118"/>
                <a:gd name="T59" fmla="*/ 310 h 5928"/>
                <a:gd name="T60" fmla="*/ 2117 w 2118"/>
                <a:gd name="T61" fmla="*/ 0 h 592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18"/>
                <a:gd name="T94" fmla="*/ 0 h 5928"/>
                <a:gd name="T95" fmla="*/ 2118 w 2118"/>
                <a:gd name="T96" fmla="*/ 5928 h 592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18" h="5928">
                  <a:moveTo>
                    <a:pt x="0" y="5927"/>
                  </a:moveTo>
                  <a:lnTo>
                    <a:pt x="111" y="5919"/>
                  </a:lnTo>
                  <a:lnTo>
                    <a:pt x="221" y="5895"/>
                  </a:lnTo>
                  <a:lnTo>
                    <a:pt x="331" y="5854"/>
                  </a:lnTo>
                  <a:lnTo>
                    <a:pt x="440" y="5797"/>
                  </a:lnTo>
                  <a:lnTo>
                    <a:pt x="548" y="5725"/>
                  </a:lnTo>
                  <a:lnTo>
                    <a:pt x="654" y="5637"/>
                  </a:lnTo>
                  <a:lnTo>
                    <a:pt x="759" y="5533"/>
                  </a:lnTo>
                  <a:lnTo>
                    <a:pt x="861" y="5415"/>
                  </a:lnTo>
                  <a:lnTo>
                    <a:pt x="961" y="5281"/>
                  </a:lnTo>
                  <a:lnTo>
                    <a:pt x="1059" y="5133"/>
                  </a:lnTo>
                  <a:lnTo>
                    <a:pt x="1153" y="4971"/>
                  </a:lnTo>
                  <a:lnTo>
                    <a:pt x="1244" y="4795"/>
                  </a:lnTo>
                  <a:lnTo>
                    <a:pt x="1332" y="4606"/>
                  </a:lnTo>
                  <a:lnTo>
                    <a:pt x="1417" y="4405"/>
                  </a:lnTo>
                  <a:lnTo>
                    <a:pt x="1497" y="4191"/>
                  </a:lnTo>
                  <a:lnTo>
                    <a:pt x="1573" y="3966"/>
                  </a:lnTo>
                  <a:lnTo>
                    <a:pt x="1645" y="3730"/>
                  </a:lnTo>
                  <a:lnTo>
                    <a:pt x="1713" y="3484"/>
                  </a:lnTo>
                  <a:lnTo>
                    <a:pt x="1775" y="3228"/>
                  </a:lnTo>
                  <a:lnTo>
                    <a:pt x="1833" y="2963"/>
                  </a:lnTo>
                  <a:lnTo>
                    <a:pt x="1886" y="2691"/>
                  </a:lnTo>
                  <a:lnTo>
                    <a:pt x="1934" y="2411"/>
                  </a:lnTo>
                  <a:lnTo>
                    <a:pt x="1976" y="2124"/>
                  </a:lnTo>
                  <a:lnTo>
                    <a:pt x="2013" y="1832"/>
                  </a:lnTo>
                  <a:lnTo>
                    <a:pt x="2045" y="1534"/>
                  </a:lnTo>
                  <a:lnTo>
                    <a:pt x="2071" y="1232"/>
                  </a:lnTo>
                  <a:lnTo>
                    <a:pt x="2091" y="927"/>
                  </a:lnTo>
                  <a:lnTo>
                    <a:pt x="2105" y="620"/>
                  </a:lnTo>
                  <a:lnTo>
                    <a:pt x="2114" y="310"/>
                  </a:lnTo>
                  <a:lnTo>
                    <a:pt x="2117" y="0"/>
                  </a:lnTo>
                </a:path>
              </a:pathLst>
            </a:custGeom>
            <a:noFill/>
            <a:ln w="76320">
              <a:solidFill>
                <a:srgbClr val="FF8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56885462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19459" name="Rectangle 2"/>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Move the last node onto the root.</a:t>
            </a:r>
          </a:p>
        </p:txBody>
      </p:sp>
      <p:sp>
        <p:nvSpPr>
          <p:cNvPr id="19460" name="Line 3"/>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61" name="Group 4"/>
          <p:cNvGrpSpPr>
            <a:grpSpLocks/>
          </p:cNvGrpSpPr>
          <p:nvPr/>
        </p:nvGrpSpPr>
        <p:grpSpPr bwMode="auto">
          <a:xfrm>
            <a:off x="5441950" y="4254500"/>
            <a:ext cx="793750" cy="731838"/>
            <a:chOff x="2468" y="2680"/>
            <a:chExt cx="500" cy="461"/>
          </a:xfrm>
        </p:grpSpPr>
        <p:sp>
          <p:nvSpPr>
            <p:cNvPr id="19489" name="AutoShape 5"/>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90" name="AutoShape 6"/>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19462" name="Line 7"/>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63" name="Group 8"/>
          <p:cNvGrpSpPr>
            <a:grpSpLocks/>
          </p:cNvGrpSpPr>
          <p:nvPr/>
        </p:nvGrpSpPr>
        <p:grpSpPr bwMode="auto">
          <a:xfrm>
            <a:off x="9585325" y="3313114"/>
            <a:ext cx="793750" cy="731837"/>
            <a:chOff x="5078" y="2087"/>
            <a:chExt cx="500" cy="461"/>
          </a:xfrm>
        </p:grpSpPr>
        <p:sp>
          <p:nvSpPr>
            <p:cNvPr id="19487" name="AutoShape 9"/>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88" name="AutoShape 10"/>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19464" name="Line 11"/>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65" name="Group 12"/>
          <p:cNvGrpSpPr>
            <a:grpSpLocks/>
          </p:cNvGrpSpPr>
          <p:nvPr/>
        </p:nvGrpSpPr>
        <p:grpSpPr bwMode="auto">
          <a:xfrm>
            <a:off x="8416925" y="3313114"/>
            <a:ext cx="793750" cy="731837"/>
            <a:chOff x="4342" y="2087"/>
            <a:chExt cx="500" cy="461"/>
          </a:xfrm>
        </p:grpSpPr>
        <p:sp>
          <p:nvSpPr>
            <p:cNvPr id="19485" name="AutoShape 13"/>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86" name="AutoShape 14"/>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19466" name="Line 15"/>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67" name="Group 16"/>
          <p:cNvGrpSpPr>
            <a:grpSpLocks/>
          </p:cNvGrpSpPr>
          <p:nvPr/>
        </p:nvGrpSpPr>
        <p:grpSpPr bwMode="auto">
          <a:xfrm>
            <a:off x="7404100" y="3313114"/>
            <a:ext cx="793750" cy="731837"/>
            <a:chOff x="3704" y="2087"/>
            <a:chExt cx="500" cy="461"/>
          </a:xfrm>
        </p:grpSpPr>
        <p:sp>
          <p:nvSpPr>
            <p:cNvPr id="19483" name="AutoShape 17"/>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84" name="AutoShape 18"/>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19468" name="Line 19"/>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69" name="Group 20"/>
          <p:cNvGrpSpPr>
            <a:grpSpLocks/>
          </p:cNvGrpSpPr>
          <p:nvPr/>
        </p:nvGrpSpPr>
        <p:grpSpPr bwMode="auto">
          <a:xfrm>
            <a:off x="6203950" y="3313114"/>
            <a:ext cx="793750" cy="731837"/>
            <a:chOff x="2948" y="2087"/>
            <a:chExt cx="500" cy="461"/>
          </a:xfrm>
        </p:grpSpPr>
        <p:sp>
          <p:nvSpPr>
            <p:cNvPr id="19481" name="AutoShape 21"/>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82" name="AutoShape 22"/>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19470" name="Line 23"/>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71" name="Group 24"/>
          <p:cNvGrpSpPr>
            <a:grpSpLocks/>
          </p:cNvGrpSpPr>
          <p:nvPr/>
        </p:nvGrpSpPr>
        <p:grpSpPr bwMode="auto">
          <a:xfrm>
            <a:off x="8961438" y="2398714"/>
            <a:ext cx="793750" cy="731837"/>
            <a:chOff x="4685" y="1511"/>
            <a:chExt cx="500" cy="461"/>
          </a:xfrm>
        </p:grpSpPr>
        <p:sp>
          <p:nvSpPr>
            <p:cNvPr id="19479" name="AutoShape 25"/>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80" name="AutoShape 26"/>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19472" name="Line 27"/>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73" name="Group 28"/>
          <p:cNvGrpSpPr>
            <a:grpSpLocks/>
          </p:cNvGrpSpPr>
          <p:nvPr/>
        </p:nvGrpSpPr>
        <p:grpSpPr bwMode="auto">
          <a:xfrm>
            <a:off x="7900988" y="1331914"/>
            <a:ext cx="793750" cy="731837"/>
            <a:chOff x="4017" y="839"/>
            <a:chExt cx="500" cy="461"/>
          </a:xfrm>
        </p:grpSpPr>
        <p:sp>
          <p:nvSpPr>
            <p:cNvPr id="19477" name="AutoShape 29"/>
            <p:cNvSpPr>
              <a:spLocks noChangeArrowheads="1"/>
            </p:cNvSpPr>
            <p:nvPr/>
          </p:nvSpPr>
          <p:spPr bwMode="auto">
            <a:xfrm>
              <a:off x="4017" y="839"/>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78" name="AutoShape 30"/>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27</a:t>
              </a:r>
            </a:p>
          </p:txBody>
        </p:sp>
      </p:grpSp>
      <p:grpSp>
        <p:nvGrpSpPr>
          <p:cNvPr id="19474" name="Group 31"/>
          <p:cNvGrpSpPr>
            <a:grpSpLocks/>
          </p:cNvGrpSpPr>
          <p:nvPr/>
        </p:nvGrpSpPr>
        <p:grpSpPr bwMode="auto">
          <a:xfrm>
            <a:off x="6797675" y="2398714"/>
            <a:ext cx="793750" cy="731837"/>
            <a:chOff x="3322" y="1511"/>
            <a:chExt cx="500" cy="461"/>
          </a:xfrm>
        </p:grpSpPr>
        <p:sp>
          <p:nvSpPr>
            <p:cNvPr id="19475" name="AutoShape 32"/>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19476" name="AutoShape 33"/>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spTree>
    <p:extLst>
      <p:ext uri="{BB962C8B-B14F-4D97-AF65-F5344CB8AC3E}">
        <p14:creationId xmlns:p14="http://schemas.microsoft.com/office/powerpoint/2010/main" val="125335150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20483" name="Rectangle 2"/>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Move the last node onto the root.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out-of-place node downward, swapping with its larger child until the new node reaches an acceptable location.</a:t>
            </a:r>
          </a:p>
        </p:txBody>
      </p:sp>
      <p:sp>
        <p:nvSpPr>
          <p:cNvPr id="20484" name="Line 3"/>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85" name="Group 4"/>
          <p:cNvGrpSpPr>
            <a:grpSpLocks/>
          </p:cNvGrpSpPr>
          <p:nvPr/>
        </p:nvGrpSpPr>
        <p:grpSpPr bwMode="auto">
          <a:xfrm>
            <a:off x="5441950" y="4254500"/>
            <a:ext cx="793750" cy="731838"/>
            <a:chOff x="2468" y="2680"/>
            <a:chExt cx="500" cy="461"/>
          </a:xfrm>
        </p:grpSpPr>
        <p:sp>
          <p:nvSpPr>
            <p:cNvPr id="20513" name="AutoShape 5"/>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14" name="AutoShape 6"/>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20486" name="Line 7"/>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87" name="Group 8"/>
          <p:cNvGrpSpPr>
            <a:grpSpLocks/>
          </p:cNvGrpSpPr>
          <p:nvPr/>
        </p:nvGrpSpPr>
        <p:grpSpPr bwMode="auto">
          <a:xfrm>
            <a:off x="9585325" y="3313114"/>
            <a:ext cx="793750" cy="731837"/>
            <a:chOff x="5078" y="2087"/>
            <a:chExt cx="500" cy="461"/>
          </a:xfrm>
        </p:grpSpPr>
        <p:sp>
          <p:nvSpPr>
            <p:cNvPr id="20511" name="AutoShape 9"/>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12" name="AutoShape 10"/>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20488" name="Line 11"/>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89" name="Group 12"/>
          <p:cNvGrpSpPr>
            <a:grpSpLocks/>
          </p:cNvGrpSpPr>
          <p:nvPr/>
        </p:nvGrpSpPr>
        <p:grpSpPr bwMode="auto">
          <a:xfrm>
            <a:off x="8416925" y="3313114"/>
            <a:ext cx="793750" cy="731837"/>
            <a:chOff x="4342" y="2087"/>
            <a:chExt cx="500" cy="461"/>
          </a:xfrm>
        </p:grpSpPr>
        <p:sp>
          <p:nvSpPr>
            <p:cNvPr id="20509" name="AutoShape 13"/>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10" name="AutoShape 14"/>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20490" name="Line 15"/>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91" name="Group 16"/>
          <p:cNvGrpSpPr>
            <a:grpSpLocks/>
          </p:cNvGrpSpPr>
          <p:nvPr/>
        </p:nvGrpSpPr>
        <p:grpSpPr bwMode="auto">
          <a:xfrm>
            <a:off x="7404100" y="3313114"/>
            <a:ext cx="793750" cy="731837"/>
            <a:chOff x="3704" y="2087"/>
            <a:chExt cx="500" cy="461"/>
          </a:xfrm>
        </p:grpSpPr>
        <p:sp>
          <p:nvSpPr>
            <p:cNvPr id="20507" name="AutoShape 17"/>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08" name="AutoShape 18"/>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20492" name="Line 19"/>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93" name="Group 20"/>
          <p:cNvGrpSpPr>
            <a:grpSpLocks/>
          </p:cNvGrpSpPr>
          <p:nvPr/>
        </p:nvGrpSpPr>
        <p:grpSpPr bwMode="auto">
          <a:xfrm>
            <a:off x="6203950" y="3313114"/>
            <a:ext cx="793750" cy="731837"/>
            <a:chOff x="2948" y="2087"/>
            <a:chExt cx="500" cy="461"/>
          </a:xfrm>
        </p:grpSpPr>
        <p:sp>
          <p:nvSpPr>
            <p:cNvPr id="20505" name="AutoShape 21"/>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06" name="AutoShape 22"/>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20494" name="Line 23"/>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95" name="Group 24"/>
          <p:cNvGrpSpPr>
            <a:grpSpLocks/>
          </p:cNvGrpSpPr>
          <p:nvPr/>
        </p:nvGrpSpPr>
        <p:grpSpPr bwMode="auto">
          <a:xfrm>
            <a:off x="8961438" y="2398714"/>
            <a:ext cx="793750" cy="731837"/>
            <a:chOff x="4685" y="1511"/>
            <a:chExt cx="500" cy="461"/>
          </a:xfrm>
        </p:grpSpPr>
        <p:sp>
          <p:nvSpPr>
            <p:cNvPr id="20503" name="AutoShape 25"/>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04" name="AutoShape 26"/>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20496" name="Line 27"/>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0497" name="Group 28"/>
          <p:cNvGrpSpPr>
            <a:grpSpLocks/>
          </p:cNvGrpSpPr>
          <p:nvPr/>
        </p:nvGrpSpPr>
        <p:grpSpPr bwMode="auto">
          <a:xfrm>
            <a:off x="7900988" y="1331914"/>
            <a:ext cx="793750" cy="731837"/>
            <a:chOff x="4017" y="839"/>
            <a:chExt cx="500" cy="461"/>
          </a:xfrm>
        </p:grpSpPr>
        <p:sp>
          <p:nvSpPr>
            <p:cNvPr id="20501" name="AutoShape 29"/>
            <p:cNvSpPr>
              <a:spLocks noChangeArrowheads="1"/>
            </p:cNvSpPr>
            <p:nvPr/>
          </p:nvSpPr>
          <p:spPr bwMode="auto">
            <a:xfrm>
              <a:off x="4017" y="839"/>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02" name="AutoShape 30"/>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27</a:t>
              </a:r>
            </a:p>
          </p:txBody>
        </p:sp>
      </p:grpSp>
      <p:grpSp>
        <p:nvGrpSpPr>
          <p:cNvPr id="20498" name="Group 31"/>
          <p:cNvGrpSpPr>
            <a:grpSpLocks/>
          </p:cNvGrpSpPr>
          <p:nvPr/>
        </p:nvGrpSpPr>
        <p:grpSpPr bwMode="auto">
          <a:xfrm>
            <a:off x="6797675" y="2398714"/>
            <a:ext cx="793750" cy="731837"/>
            <a:chOff x="3322" y="1511"/>
            <a:chExt cx="500" cy="461"/>
          </a:xfrm>
        </p:grpSpPr>
        <p:sp>
          <p:nvSpPr>
            <p:cNvPr id="20499" name="AutoShape 32"/>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0500" name="AutoShape 33"/>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spTree>
    <p:extLst>
      <p:ext uri="{BB962C8B-B14F-4D97-AF65-F5344CB8AC3E}">
        <p14:creationId xmlns:p14="http://schemas.microsoft.com/office/powerpoint/2010/main" val="542332055"/>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21507" name="Rectangle 2"/>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Move the last node onto the root.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out-of-place node downward, swapping with its larger child until the new node reaches an acceptable location.</a:t>
            </a:r>
          </a:p>
        </p:txBody>
      </p:sp>
      <p:sp>
        <p:nvSpPr>
          <p:cNvPr id="21508" name="Line 3"/>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09" name="Group 4"/>
          <p:cNvGrpSpPr>
            <a:grpSpLocks/>
          </p:cNvGrpSpPr>
          <p:nvPr/>
        </p:nvGrpSpPr>
        <p:grpSpPr bwMode="auto">
          <a:xfrm>
            <a:off x="5441950" y="4254500"/>
            <a:ext cx="793750" cy="731838"/>
            <a:chOff x="2468" y="2680"/>
            <a:chExt cx="500" cy="461"/>
          </a:xfrm>
        </p:grpSpPr>
        <p:sp>
          <p:nvSpPr>
            <p:cNvPr id="21537" name="AutoShape 5"/>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38" name="AutoShape 6"/>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21510" name="Line 7"/>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1" name="Group 8"/>
          <p:cNvGrpSpPr>
            <a:grpSpLocks/>
          </p:cNvGrpSpPr>
          <p:nvPr/>
        </p:nvGrpSpPr>
        <p:grpSpPr bwMode="auto">
          <a:xfrm>
            <a:off x="9585325" y="3313114"/>
            <a:ext cx="793750" cy="731837"/>
            <a:chOff x="5078" y="2087"/>
            <a:chExt cx="500" cy="461"/>
          </a:xfrm>
        </p:grpSpPr>
        <p:sp>
          <p:nvSpPr>
            <p:cNvPr id="21535" name="AutoShape 9"/>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36" name="AutoShape 10"/>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21512" name="Line 11"/>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3" name="Group 12"/>
          <p:cNvGrpSpPr>
            <a:grpSpLocks/>
          </p:cNvGrpSpPr>
          <p:nvPr/>
        </p:nvGrpSpPr>
        <p:grpSpPr bwMode="auto">
          <a:xfrm>
            <a:off x="8416925" y="3313114"/>
            <a:ext cx="793750" cy="731837"/>
            <a:chOff x="4342" y="2087"/>
            <a:chExt cx="500" cy="461"/>
          </a:xfrm>
        </p:grpSpPr>
        <p:sp>
          <p:nvSpPr>
            <p:cNvPr id="21533" name="AutoShape 13"/>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34" name="AutoShape 14"/>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21514" name="Line 15"/>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5" name="Group 16"/>
          <p:cNvGrpSpPr>
            <a:grpSpLocks/>
          </p:cNvGrpSpPr>
          <p:nvPr/>
        </p:nvGrpSpPr>
        <p:grpSpPr bwMode="auto">
          <a:xfrm>
            <a:off x="7404100" y="3313114"/>
            <a:ext cx="793750" cy="731837"/>
            <a:chOff x="3704" y="2087"/>
            <a:chExt cx="500" cy="461"/>
          </a:xfrm>
        </p:grpSpPr>
        <p:sp>
          <p:nvSpPr>
            <p:cNvPr id="21531" name="AutoShape 17"/>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32" name="AutoShape 18"/>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21516" name="Line 19"/>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7" name="Group 20"/>
          <p:cNvGrpSpPr>
            <a:grpSpLocks/>
          </p:cNvGrpSpPr>
          <p:nvPr/>
        </p:nvGrpSpPr>
        <p:grpSpPr bwMode="auto">
          <a:xfrm>
            <a:off x="6203950" y="3313114"/>
            <a:ext cx="793750" cy="731837"/>
            <a:chOff x="2948" y="2087"/>
            <a:chExt cx="500" cy="461"/>
          </a:xfrm>
        </p:grpSpPr>
        <p:sp>
          <p:nvSpPr>
            <p:cNvPr id="21529" name="AutoShape 21"/>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30" name="AutoShape 22"/>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
        <p:nvSpPr>
          <p:cNvPr id="21518" name="Line 23"/>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19" name="Group 24"/>
          <p:cNvGrpSpPr>
            <a:grpSpLocks/>
          </p:cNvGrpSpPr>
          <p:nvPr/>
        </p:nvGrpSpPr>
        <p:grpSpPr bwMode="auto">
          <a:xfrm>
            <a:off x="8961438" y="2398714"/>
            <a:ext cx="793750" cy="731837"/>
            <a:chOff x="4685" y="1511"/>
            <a:chExt cx="500" cy="461"/>
          </a:xfrm>
        </p:grpSpPr>
        <p:sp>
          <p:nvSpPr>
            <p:cNvPr id="21527" name="AutoShape 25"/>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28" name="AutoShape 26"/>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21520" name="Line 27"/>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1521" name="Group 28"/>
          <p:cNvGrpSpPr>
            <a:grpSpLocks/>
          </p:cNvGrpSpPr>
          <p:nvPr/>
        </p:nvGrpSpPr>
        <p:grpSpPr bwMode="auto">
          <a:xfrm>
            <a:off x="7900988" y="1331914"/>
            <a:ext cx="793750" cy="731837"/>
            <a:chOff x="4017" y="839"/>
            <a:chExt cx="500" cy="461"/>
          </a:xfrm>
        </p:grpSpPr>
        <p:sp>
          <p:nvSpPr>
            <p:cNvPr id="21525" name="AutoShape 29"/>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26" name="AutoShape 30"/>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grpSp>
        <p:nvGrpSpPr>
          <p:cNvPr id="21522" name="Group 31"/>
          <p:cNvGrpSpPr>
            <a:grpSpLocks/>
          </p:cNvGrpSpPr>
          <p:nvPr/>
        </p:nvGrpSpPr>
        <p:grpSpPr bwMode="auto">
          <a:xfrm>
            <a:off x="6797675" y="2398714"/>
            <a:ext cx="793750" cy="731837"/>
            <a:chOff x="3322" y="1511"/>
            <a:chExt cx="500" cy="461"/>
          </a:xfrm>
        </p:grpSpPr>
        <p:sp>
          <p:nvSpPr>
            <p:cNvPr id="21523" name="AutoShape 32"/>
            <p:cNvSpPr>
              <a:spLocks noChangeArrowheads="1"/>
            </p:cNvSpPr>
            <p:nvPr/>
          </p:nvSpPr>
          <p:spPr bwMode="auto">
            <a:xfrm>
              <a:off x="3322" y="1511"/>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1524" name="AutoShape 33"/>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27</a:t>
              </a:r>
            </a:p>
          </p:txBody>
        </p:sp>
      </p:grpSp>
    </p:spTree>
    <p:extLst>
      <p:ext uri="{BB962C8B-B14F-4D97-AF65-F5344CB8AC3E}">
        <p14:creationId xmlns:p14="http://schemas.microsoft.com/office/powerpoint/2010/main" val="1660878945"/>
      </p:ext>
    </p:extLst>
  </p:cSld>
  <p:clrMapOvr>
    <a:masterClrMapping/>
  </p:clrMapOvr>
  <p:transition>
    <p:strips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22531" name="Rectangle 2"/>
          <p:cNvSpPr>
            <a:spLocks noGrp="1" noChangeArrowheads="1"/>
          </p:cNvSpPr>
          <p:nvPr>
            <p:ph type="body" idx="1"/>
          </p:nvPr>
        </p:nvSpPr>
        <p:spPr>
          <a:xfrm>
            <a:off x="2209801" y="1981201"/>
            <a:ext cx="3565525" cy="3717925"/>
          </a:xfrm>
        </p:spPr>
        <p:txBody>
          <a:bodyPr/>
          <a:lstStyle/>
          <a:p>
            <a:pPr marL="287338" indent="-287338">
              <a:lnSpc>
                <a:spcPct val="95000"/>
              </a:lnSpc>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Move the last node onto the root.</a:t>
            </a:r>
          </a:p>
          <a:p>
            <a:pPr marL="287338" indent="-287338">
              <a:spcBef>
                <a:spcPts val="600"/>
              </a:spcBef>
              <a:buFont typeface="Wingdings" panose="05000000000000000000"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pPr>
            <a:r>
              <a:rPr lang="en-GB" altLang="en-US" sz="2400"/>
              <a:t>Push the out-of-place node downward, swapping with its larger child until the new node reaches an acceptable location.</a:t>
            </a:r>
          </a:p>
        </p:txBody>
      </p:sp>
      <p:sp>
        <p:nvSpPr>
          <p:cNvPr id="22532" name="Line 3"/>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33" name="Group 4"/>
          <p:cNvGrpSpPr>
            <a:grpSpLocks/>
          </p:cNvGrpSpPr>
          <p:nvPr/>
        </p:nvGrpSpPr>
        <p:grpSpPr bwMode="auto">
          <a:xfrm>
            <a:off x="5441950" y="4254500"/>
            <a:ext cx="793750" cy="731838"/>
            <a:chOff x="2468" y="2680"/>
            <a:chExt cx="500" cy="461"/>
          </a:xfrm>
        </p:grpSpPr>
        <p:sp>
          <p:nvSpPr>
            <p:cNvPr id="22561" name="AutoShape 5"/>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62" name="AutoShape 6"/>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22534" name="Line 7"/>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35" name="Group 8"/>
          <p:cNvGrpSpPr>
            <a:grpSpLocks/>
          </p:cNvGrpSpPr>
          <p:nvPr/>
        </p:nvGrpSpPr>
        <p:grpSpPr bwMode="auto">
          <a:xfrm>
            <a:off x="9585325" y="3313114"/>
            <a:ext cx="793750" cy="731837"/>
            <a:chOff x="5078" y="2087"/>
            <a:chExt cx="500" cy="461"/>
          </a:xfrm>
        </p:grpSpPr>
        <p:sp>
          <p:nvSpPr>
            <p:cNvPr id="22559" name="AutoShape 9"/>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60" name="AutoShape 10"/>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22536" name="Line 11"/>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37" name="Group 12"/>
          <p:cNvGrpSpPr>
            <a:grpSpLocks/>
          </p:cNvGrpSpPr>
          <p:nvPr/>
        </p:nvGrpSpPr>
        <p:grpSpPr bwMode="auto">
          <a:xfrm>
            <a:off x="8416925" y="3313114"/>
            <a:ext cx="793750" cy="731837"/>
            <a:chOff x="4342" y="2087"/>
            <a:chExt cx="500" cy="461"/>
          </a:xfrm>
        </p:grpSpPr>
        <p:sp>
          <p:nvSpPr>
            <p:cNvPr id="22557" name="AutoShape 13"/>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58" name="AutoShape 14"/>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22538" name="Line 15"/>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39" name="Group 16"/>
          <p:cNvGrpSpPr>
            <a:grpSpLocks/>
          </p:cNvGrpSpPr>
          <p:nvPr/>
        </p:nvGrpSpPr>
        <p:grpSpPr bwMode="auto">
          <a:xfrm>
            <a:off x="7404100" y="3313114"/>
            <a:ext cx="793750" cy="731837"/>
            <a:chOff x="3704" y="2087"/>
            <a:chExt cx="500" cy="461"/>
          </a:xfrm>
        </p:grpSpPr>
        <p:sp>
          <p:nvSpPr>
            <p:cNvPr id="22555" name="AutoShape 17"/>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56" name="AutoShape 18"/>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22540" name="Line 19"/>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41" name="Group 20"/>
          <p:cNvGrpSpPr>
            <a:grpSpLocks/>
          </p:cNvGrpSpPr>
          <p:nvPr/>
        </p:nvGrpSpPr>
        <p:grpSpPr bwMode="auto">
          <a:xfrm>
            <a:off x="6203950" y="3313114"/>
            <a:ext cx="793750" cy="731837"/>
            <a:chOff x="2948" y="2087"/>
            <a:chExt cx="500" cy="461"/>
          </a:xfrm>
        </p:grpSpPr>
        <p:sp>
          <p:nvSpPr>
            <p:cNvPr id="22553" name="AutoShape 21"/>
            <p:cNvSpPr>
              <a:spLocks noChangeArrowheads="1"/>
            </p:cNvSpPr>
            <p:nvPr/>
          </p:nvSpPr>
          <p:spPr bwMode="auto">
            <a:xfrm>
              <a:off x="2948" y="2087"/>
              <a:ext cx="501" cy="462"/>
            </a:xfrm>
            <a:prstGeom prst="roundRect">
              <a:avLst>
                <a:gd name="adj" fmla="val 12551"/>
              </a:avLst>
            </a:prstGeom>
            <a:blipFill dpi="0" rotWithShape="0">
              <a:blip r:embed="rId3"/>
              <a:srcRect/>
              <a:tile tx="0" ty="0" sx="100000" sy="100000" flip="none" algn="tl"/>
            </a:blipFill>
            <a:ln w="12600">
              <a:solidFill>
                <a:srgbClr val="FF800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54" name="AutoShape 22"/>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FF8000"/>
                </a:buClr>
                <a:buSzPct val="100000"/>
                <a:buFont typeface="Times New Roman" panose="02020603050405020304" pitchFamily="18" charset="0"/>
                <a:buNone/>
              </a:pPr>
              <a:r>
                <a:rPr lang="en-GB" altLang="en-US" sz="2400" b="1">
                  <a:solidFill>
                    <a:srgbClr val="FF8000"/>
                  </a:solidFill>
                </a:rPr>
                <a:t>27</a:t>
              </a:r>
            </a:p>
          </p:txBody>
        </p:sp>
      </p:grpSp>
      <p:sp>
        <p:nvSpPr>
          <p:cNvPr id="22542" name="Line 23"/>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43" name="Group 24"/>
          <p:cNvGrpSpPr>
            <a:grpSpLocks/>
          </p:cNvGrpSpPr>
          <p:nvPr/>
        </p:nvGrpSpPr>
        <p:grpSpPr bwMode="auto">
          <a:xfrm>
            <a:off x="8961438" y="2398714"/>
            <a:ext cx="793750" cy="731837"/>
            <a:chOff x="4685" y="1511"/>
            <a:chExt cx="500" cy="461"/>
          </a:xfrm>
        </p:grpSpPr>
        <p:sp>
          <p:nvSpPr>
            <p:cNvPr id="22551" name="AutoShape 25"/>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52" name="AutoShape 26"/>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22544" name="Line 27"/>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45" name="Group 28"/>
          <p:cNvGrpSpPr>
            <a:grpSpLocks/>
          </p:cNvGrpSpPr>
          <p:nvPr/>
        </p:nvGrpSpPr>
        <p:grpSpPr bwMode="auto">
          <a:xfrm>
            <a:off x="7900988" y="1331914"/>
            <a:ext cx="793750" cy="731837"/>
            <a:chOff x="4017" y="839"/>
            <a:chExt cx="500" cy="461"/>
          </a:xfrm>
        </p:grpSpPr>
        <p:sp>
          <p:nvSpPr>
            <p:cNvPr id="22549" name="AutoShape 29"/>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50" name="AutoShape 30"/>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grpSp>
        <p:nvGrpSpPr>
          <p:cNvPr id="22546" name="Group 31"/>
          <p:cNvGrpSpPr>
            <a:grpSpLocks/>
          </p:cNvGrpSpPr>
          <p:nvPr/>
        </p:nvGrpSpPr>
        <p:grpSpPr bwMode="auto">
          <a:xfrm>
            <a:off x="6797675" y="2398714"/>
            <a:ext cx="793750" cy="731837"/>
            <a:chOff x="3322" y="1511"/>
            <a:chExt cx="500" cy="461"/>
          </a:xfrm>
        </p:grpSpPr>
        <p:sp>
          <p:nvSpPr>
            <p:cNvPr id="22547" name="AutoShape 32"/>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2548" name="AutoShape 33"/>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Tree>
    <p:extLst>
      <p:ext uri="{BB962C8B-B14F-4D97-AF65-F5344CB8AC3E}">
        <p14:creationId xmlns:p14="http://schemas.microsoft.com/office/powerpoint/2010/main" val="597818936"/>
      </p:ext>
    </p:extLst>
  </p:cSld>
  <p:clrMapOvr>
    <a:masterClrMapping/>
  </p:clrMapOvr>
  <p:transition>
    <p:strips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1828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Removing the Top of a Heap</a:t>
            </a:r>
          </a:p>
        </p:txBody>
      </p:sp>
      <p:sp>
        <p:nvSpPr>
          <p:cNvPr id="24578" name="Rectangle 2"/>
          <p:cNvSpPr>
            <a:spLocks noGrp="1" noChangeArrowheads="1"/>
          </p:cNvSpPr>
          <p:nvPr>
            <p:ph type="body" idx="1"/>
          </p:nvPr>
        </p:nvSpPr>
        <p:spPr>
          <a:xfrm>
            <a:off x="2209801" y="1981201"/>
            <a:ext cx="3565525" cy="3833813"/>
          </a:xfrm>
        </p:spPr>
        <p:txBody>
          <a:bodyPr/>
          <a:lstStyle/>
          <a:p>
            <a:pPr marL="287338" indent="-287338">
              <a:lnSpc>
                <a:spcPct val="95000"/>
              </a:lnSpc>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children all have keys &lt;= the out-of-place node, or</a:t>
            </a:r>
          </a:p>
          <a:p>
            <a:pPr marL="287338" indent="-287338">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node reaches the leaf.</a:t>
            </a:r>
          </a:p>
          <a:p>
            <a:pPr marL="287338" indent="-287338">
              <a:spcBef>
                <a:spcPts val="600"/>
              </a:spcBef>
              <a:buClr>
                <a:srgbClr val="00FF00"/>
              </a:buClr>
              <a:buFont typeface="Wingdings" pitchFamily="2" charset="2"/>
              <a:buChar char="q"/>
              <a:tabLst>
                <a:tab pos="857250" algn="l"/>
                <a:tab pos="1771650" algn="l"/>
                <a:tab pos="2686050" algn="l"/>
                <a:tab pos="3600450" algn="l"/>
                <a:tab pos="4514850" algn="l"/>
                <a:tab pos="5429250" algn="l"/>
                <a:tab pos="6343650" algn="l"/>
                <a:tab pos="7258050" algn="l"/>
                <a:tab pos="8172450" algn="l"/>
                <a:tab pos="9086850" algn="l"/>
                <a:tab pos="10001250" algn="l"/>
              </a:tabLst>
              <a:defRPr/>
            </a:pPr>
            <a:r>
              <a:rPr lang="en-GB" sz="2400" dirty="0"/>
              <a:t>The process of pushing the new node    downward is called                       </a:t>
            </a:r>
            <a:r>
              <a:rPr lang="en-GB" sz="2400" b="1" u="sng" dirty="0" err="1">
                <a:solidFill>
                  <a:srgbClr val="FF8000"/>
                </a:solidFill>
              </a:rPr>
              <a:t>reheapification</a:t>
            </a:r>
            <a:r>
              <a:rPr lang="en-GB" sz="2400" dirty="0">
                <a:solidFill>
                  <a:srgbClr val="FF8000"/>
                </a:solidFill>
              </a:rPr>
              <a:t>          </a:t>
            </a:r>
            <a:r>
              <a:rPr lang="en-GB" sz="2400" b="1" u="sng" dirty="0">
                <a:solidFill>
                  <a:srgbClr val="FF8000"/>
                </a:solidFill>
              </a:rPr>
              <a:t>downward</a:t>
            </a:r>
            <a:r>
              <a:rPr lang="en-GB" sz="2400" dirty="0"/>
              <a:t>.</a:t>
            </a:r>
          </a:p>
        </p:txBody>
      </p:sp>
      <p:sp>
        <p:nvSpPr>
          <p:cNvPr id="23556" name="Line 3"/>
          <p:cNvSpPr>
            <a:spLocks noChangeShapeType="1"/>
          </p:cNvSpPr>
          <p:nvPr/>
        </p:nvSpPr>
        <p:spPr bwMode="auto">
          <a:xfrm flipH="1">
            <a:off x="6035675" y="3883026"/>
            <a:ext cx="566738"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57" name="Group 4"/>
          <p:cNvGrpSpPr>
            <a:grpSpLocks/>
          </p:cNvGrpSpPr>
          <p:nvPr/>
        </p:nvGrpSpPr>
        <p:grpSpPr bwMode="auto">
          <a:xfrm>
            <a:off x="5441950" y="4254500"/>
            <a:ext cx="793750" cy="731838"/>
            <a:chOff x="2468" y="2680"/>
            <a:chExt cx="500" cy="461"/>
          </a:xfrm>
        </p:grpSpPr>
        <p:sp>
          <p:nvSpPr>
            <p:cNvPr id="23585" name="AutoShape 5"/>
            <p:cNvSpPr>
              <a:spLocks noChangeArrowheads="1"/>
            </p:cNvSpPr>
            <p:nvPr/>
          </p:nvSpPr>
          <p:spPr bwMode="auto">
            <a:xfrm>
              <a:off x="2468" y="2680"/>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86" name="AutoShape 6"/>
            <p:cNvSpPr>
              <a:spLocks noChangeArrowheads="1"/>
            </p:cNvSpPr>
            <p:nvPr/>
          </p:nvSpPr>
          <p:spPr bwMode="auto">
            <a:xfrm>
              <a:off x="2487" y="2699"/>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19</a:t>
              </a:r>
            </a:p>
          </p:txBody>
        </p:sp>
      </p:grpSp>
      <p:sp>
        <p:nvSpPr>
          <p:cNvPr id="23558" name="Line 7"/>
          <p:cNvSpPr>
            <a:spLocks noChangeShapeType="1"/>
          </p:cNvSpPr>
          <p:nvPr/>
        </p:nvSpPr>
        <p:spPr bwMode="auto">
          <a:xfrm>
            <a:off x="9221788"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59" name="Group 8"/>
          <p:cNvGrpSpPr>
            <a:grpSpLocks/>
          </p:cNvGrpSpPr>
          <p:nvPr/>
        </p:nvGrpSpPr>
        <p:grpSpPr bwMode="auto">
          <a:xfrm>
            <a:off x="9585325" y="3313114"/>
            <a:ext cx="793750" cy="731837"/>
            <a:chOff x="5078" y="2087"/>
            <a:chExt cx="500" cy="461"/>
          </a:xfrm>
        </p:grpSpPr>
        <p:sp>
          <p:nvSpPr>
            <p:cNvPr id="23583" name="AutoShape 9"/>
            <p:cNvSpPr>
              <a:spLocks noChangeArrowheads="1"/>
            </p:cNvSpPr>
            <p:nvPr/>
          </p:nvSpPr>
          <p:spPr bwMode="auto">
            <a:xfrm>
              <a:off x="507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84" name="AutoShape 10"/>
            <p:cNvSpPr>
              <a:spLocks noChangeArrowheads="1"/>
            </p:cNvSpPr>
            <p:nvPr/>
          </p:nvSpPr>
          <p:spPr bwMode="auto">
            <a:xfrm>
              <a:off x="509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a:t>
              </a:r>
            </a:p>
          </p:txBody>
        </p:sp>
      </p:grpSp>
      <p:sp>
        <p:nvSpPr>
          <p:cNvPr id="23560" name="Line 11"/>
          <p:cNvSpPr>
            <a:spLocks noChangeShapeType="1"/>
          </p:cNvSpPr>
          <p:nvPr/>
        </p:nvSpPr>
        <p:spPr bwMode="auto">
          <a:xfrm flipH="1">
            <a:off x="9010650"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1" name="Group 12"/>
          <p:cNvGrpSpPr>
            <a:grpSpLocks/>
          </p:cNvGrpSpPr>
          <p:nvPr/>
        </p:nvGrpSpPr>
        <p:grpSpPr bwMode="auto">
          <a:xfrm>
            <a:off x="8416925" y="3313114"/>
            <a:ext cx="793750" cy="731837"/>
            <a:chOff x="4342" y="2087"/>
            <a:chExt cx="500" cy="461"/>
          </a:xfrm>
        </p:grpSpPr>
        <p:sp>
          <p:nvSpPr>
            <p:cNvPr id="23581" name="AutoShape 13"/>
            <p:cNvSpPr>
              <a:spLocks noChangeArrowheads="1"/>
            </p:cNvSpPr>
            <p:nvPr/>
          </p:nvSpPr>
          <p:spPr bwMode="auto">
            <a:xfrm>
              <a:off x="4342"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82" name="AutoShape 14"/>
            <p:cNvSpPr>
              <a:spLocks noChangeArrowheads="1"/>
            </p:cNvSpPr>
            <p:nvPr/>
          </p:nvSpPr>
          <p:spPr bwMode="auto">
            <a:xfrm>
              <a:off x="4361"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22</a:t>
              </a:r>
            </a:p>
          </p:txBody>
        </p:sp>
      </p:grpSp>
      <p:sp>
        <p:nvSpPr>
          <p:cNvPr id="23562" name="Line 15"/>
          <p:cNvSpPr>
            <a:spLocks noChangeShapeType="1"/>
          </p:cNvSpPr>
          <p:nvPr/>
        </p:nvSpPr>
        <p:spPr bwMode="auto">
          <a:xfrm>
            <a:off x="7040563" y="2941638"/>
            <a:ext cx="563562"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3" name="Group 16"/>
          <p:cNvGrpSpPr>
            <a:grpSpLocks/>
          </p:cNvGrpSpPr>
          <p:nvPr/>
        </p:nvGrpSpPr>
        <p:grpSpPr bwMode="auto">
          <a:xfrm>
            <a:off x="7404100" y="3313114"/>
            <a:ext cx="793750" cy="731837"/>
            <a:chOff x="3704" y="2087"/>
            <a:chExt cx="500" cy="461"/>
          </a:xfrm>
        </p:grpSpPr>
        <p:sp>
          <p:nvSpPr>
            <p:cNvPr id="23579" name="AutoShape 17"/>
            <p:cNvSpPr>
              <a:spLocks noChangeArrowheads="1"/>
            </p:cNvSpPr>
            <p:nvPr/>
          </p:nvSpPr>
          <p:spPr bwMode="auto">
            <a:xfrm>
              <a:off x="3704"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80" name="AutoShape 18"/>
            <p:cNvSpPr>
              <a:spLocks noChangeArrowheads="1"/>
            </p:cNvSpPr>
            <p:nvPr/>
          </p:nvSpPr>
          <p:spPr bwMode="auto">
            <a:xfrm>
              <a:off x="3723"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21</a:t>
              </a:r>
            </a:p>
          </p:txBody>
        </p:sp>
      </p:grpSp>
      <p:sp>
        <p:nvSpPr>
          <p:cNvPr id="23564" name="Line 19"/>
          <p:cNvSpPr>
            <a:spLocks noChangeShapeType="1"/>
          </p:cNvSpPr>
          <p:nvPr/>
        </p:nvSpPr>
        <p:spPr bwMode="auto">
          <a:xfrm flipH="1">
            <a:off x="6797675" y="29416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5" name="Group 20"/>
          <p:cNvGrpSpPr>
            <a:grpSpLocks/>
          </p:cNvGrpSpPr>
          <p:nvPr/>
        </p:nvGrpSpPr>
        <p:grpSpPr bwMode="auto">
          <a:xfrm>
            <a:off x="6203950" y="3313114"/>
            <a:ext cx="793750" cy="731837"/>
            <a:chOff x="2948" y="2087"/>
            <a:chExt cx="500" cy="461"/>
          </a:xfrm>
        </p:grpSpPr>
        <p:sp>
          <p:nvSpPr>
            <p:cNvPr id="23577" name="AutoShape 21"/>
            <p:cNvSpPr>
              <a:spLocks noChangeArrowheads="1"/>
            </p:cNvSpPr>
            <p:nvPr/>
          </p:nvSpPr>
          <p:spPr bwMode="auto">
            <a:xfrm>
              <a:off x="2948" y="2087"/>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78" name="AutoShape 22"/>
            <p:cNvSpPr>
              <a:spLocks noChangeArrowheads="1"/>
            </p:cNvSpPr>
            <p:nvPr/>
          </p:nvSpPr>
          <p:spPr bwMode="auto">
            <a:xfrm>
              <a:off x="2967" y="2106"/>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27</a:t>
              </a:r>
            </a:p>
          </p:txBody>
        </p:sp>
      </p:grpSp>
      <p:sp>
        <p:nvSpPr>
          <p:cNvPr id="23566" name="Line 23"/>
          <p:cNvSpPr>
            <a:spLocks noChangeShapeType="1"/>
          </p:cNvSpPr>
          <p:nvPr/>
        </p:nvSpPr>
        <p:spPr bwMode="auto">
          <a:xfrm>
            <a:off x="8626476" y="1981201"/>
            <a:ext cx="563563" cy="639763"/>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7" name="Group 24"/>
          <p:cNvGrpSpPr>
            <a:grpSpLocks/>
          </p:cNvGrpSpPr>
          <p:nvPr/>
        </p:nvGrpSpPr>
        <p:grpSpPr bwMode="auto">
          <a:xfrm>
            <a:off x="8961438" y="2398714"/>
            <a:ext cx="793750" cy="731837"/>
            <a:chOff x="4685" y="1511"/>
            <a:chExt cx="500" cy="461"/>
          </a:xfrm>
        </p:grpSpPr>
        <p:sp>
          <p:nvSpPr>
            <p:cNvPr id="23575" name="AutoShape 25"/>
            <p:cNvSpPr>
              <a:spLocks noChangeArrowheads="1"/>
            </p:cNvSpPr>
            <p:nvPr/>
          </p:nvSpPr>
          <p:spPr bwMode="auto">
            <a:xfrm>
              <a:off x="4685"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76" name="AutoShape 26"/>
            <p:cNvSpPr>
              <a:spLocks noChangeArrowheads="1"/>
            </p:cNvSpPr>
            <p:nvPr/>
          </p:nvSpPr>
          <p:spPr bwMode="auto">
            <a:xfrm>
              <a:off x="4704"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23</a:t>
              </a:r>
            </a:p>
          </p:txBody>
        </p:sp>
      </p:grpSp>
      <p:sp>
        <p:nvSpPr>
          <p:cNvPr id="23568" name="Line 27"/>
          <p:cNvSpPr>
            <a:spLocks noChangeShapeType="1"/>
          </p:cNvSpPr>
          <p:nvPr/>
        </p:nvSpPr>
        <p:spPr bwMode="auto">
          <a:xfrm flipH="1">
            <a:off x="7391400" y="2027238"/>
            <a:ext cx="566738" cy="639762"/>
          </a:xfrm>
          <a:prstGeom prst="line">
            <a:avLst/>
          </a:prstGeom>
          <a:noFill/>
          <a:ln w="12600">
            <a:solidFill>
              <a:srgbClr val="FF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3569" name="Group 28"/>
          <p:cNvGrpSpPr>
            <a:grpSpLocks/>
          </p:cNvGrpSpPr>
          <p:nvPr/>
        </p:nvGrpSpPr>
        <p:grpSpPr bwMode="auto">
          <a:xfrm>
            <a:off x="7900988" y="1331914"/>
            <a:ext cx="793750" cy="731837"/>
            <a:chOff x="4017" y="839"/>
            <a:chExt cx="500" cy="461"/>
          </a:xfrm>
        </p:grpSpPr>
        <p:sp>
          <p:nvSpPr>
            <p:cNvPr id="23573" name="AutoShape 29"/>
            <p:cNvSpPr>
              <a:spLocks noChangeArrowheads="1"/>
            </p:cNvSpPr>
            <p:nvPr/>
          </p:nvSpPr>
          <p:spPr bwMode="auto">
            <a:xfrm>
              <a:off x="4017" y="839"/>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74" name="AutoShape 30"/>
            <p:cNvSpPr>
              <a:spLocks noChangeArrowheads="1"/>
            </p:cNvSpPr>
            <p:nvPr/>
          </p:nvSpPr>
          <p:spPr bwMode="auto">
            <a:xfrm>
              <a:off x="4036" y="858"/>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42</a:t>
              </a:r>
            </a:p>
          </p:txBody>
        </p:sp>
      </p:grpSp>
      <p:grpSp>
        <p:nvGrpSpPr>
          <p:cNvPr id="23570" name="Group 31"/>
          <p:cNvGrpSpPr>
            <a:grpSpLocks/>
          </p:cNvGrpSpPr>
          <p:nvPr/>
        </p:nvGrpSpPr>
        <p:grpSpPr bwMode="auto">
          <a:xfrm>
            <a:off x="6797675" y="2398714"/>
            <a:ext cx="793750" cy="731837"/>
            <a:chOff x="3322" y="1511"/>
            <a:chExt cx="500" cy="461"/>
          </a:xfrm>
        </p:grpSpPr>
        <p:sp>
          <p:nvSpPr>
            <p:cNvPr id="23571" name="AutoShape 32"/>
            <p:cNvSpPr>
              <a:spLocks noChangeArrowheads="1"/>
            </p:cNvSpPr>
            <p:nvPr/>
          </p:nvSpPr>
          <p:spPr bwMode="auto">
            <a:xfrm>
              <a:off x="3322" y="1511"/>
              <a:ext cx="501" cy="462"/>
            </a:xfrm>
            <a:prstGeom prst="roundRect">
              <a:avLst>
                <a:gd name="adj" fmla="val 12551"/>
              </a:avLst>
            </a:prstGeom>
            <a:solidFill>
              <a:srgbClr val="8080FF"/>
            </a:solidFill>
            <a:ln w="12600">
              <a:solidFill>
                <a:srgbClr val="E0E0E0"/>
              </a:solidFill>
              <a:round/>
              <a:headEnd/>
              <a:tailEnd/>
            </a:ln>
          </p:spPr>
          <p:txBody>
            <a:bodyPr wrap="none" anchor="ctr"/>
            <a:lstStyle>
              <a:lvl1pPr>
                <a:defRPr>
                  <a:solidFill>
                    <a:schemeClr val="bg1"/>
                  </a:solidFill>
                  <a:latin typeface="Times New Roman" panose="02020603050405020304" pitchFamily="18" charset="0"/>
                  <a:cs typeface="Arial Unicode MS" charset="0"/>
                </a:defRPr>
              </a:lvl1pPr>
              <a:lvl2pPr marL="742950" indent="-285750">
                <a:defRPr>
                  <a:solidFill>
                    <a:schemeClr val="bg1"/>
                  </a:solidFill>
                  <a:latin typeface="Times New Roman" panose="02020603050405020304" pitchFamily="18" charset="0"/>
                  <a:cs typeface="Arial Unicode MS" charset="0"/>
                </a:defRPr>
              </a:lvl2pPr>
              <a:lvl3pPr marL="1143000" indent="-228600">
                <a:defRPr>
                  <a:solidFill>
                    <a:schemeClr val="bg1"/>
                  </a:solidFill>
                  <a:latin typeface="Times New Roman" panose="02020603050405020304" pitchFamily="18" charset="0"/>
                  <a:cs typeface="Arial Unicode MS" charset="0"/>
                </a:defRPr>
              </a:lvl3pPr>
              <a:lvl4pPr marL="1600200" indent="-228600">
                <a:defRPr>
                  <a:solidFill>
                    <a:schemeClr val="bg1"/>
                  </a:solidFill>
                  <a:latin typeface="Times New Roman" panose="02020603050405020304" pitchFamily="18" charset="0"/>
                  <a:cs typeface="Arial Unicode MS" charset="0"/>
                </a:defRPr>
              </a:lvl4pPr>
              <a:lvl5pPr marL="2057400" indent="-228600">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defRPr>
                  <a:solidFill>
                    <a:schemeClr val="bg1"/>
                  </a:solidFill>
                  <a:latin typeface="Times New Roman" panose="02020603050405020304" pitchFamily="18" charset="0"/>
                  <a:cs typeface="Arial Unicode MS" charset="0"/>
                </a:defRPr>
              </a:lvl9pPr>
            </a:lstStyle>
            <a:p>
              <a:endParaRPr lang="en-US" altLang="en-US"/>
            </a:p>
          </p:txBody>
        </p:sp>
        <p:sp>
          <p:nvSpPr>
            <p:cNvPr id="23572" name="AutoShape 33"/>
            <p:cNvSpPr>
              <a:spLocks noChangeArrowheads="1"/>
            </p:cNvSpPr>
            <p:nvPr/>
          </p:nvSpPr>
          <p:spPr bwMode="auto">
            <a:xfrm>
              <a:off x="3341" y="1530"/>
              <a:ext cx="463" cy="424"/>
            </a:xfrm>
            <a:prstGeom prst="roundRect">
              <a:avLst>
                <a:gd name="adj" fmla="val 2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imes New Roman" panose="02020603050405020304" pitchFamily="18" charset="0"/>
                  <a:cs typeface="Arial Unicode MS" charset="0"/>
                </a:defRPr>
              </a:lvl9pPr>
            </a:lstStyle>
            <a:p>
              <a:pPr algn="ctr">
                <a:lnSpc>
                  <a:spcPct val="95000"/>
                </a:lnSpc>
                <a:buClr>
                  <a:srgbClr val="E0E0E0"/>
                </a:buClr>
                <a:buSzPct val="100000"/>
                <a:buFont typeface="Times New Roman" panose="02020603050405020304" pitchFamily="18" charset="0"/>
                <a:buNone/>
              </a:pPr>
              <a:r>
                <a:rPr lang="en-GB" altLang="en-US" sz="2400" b="1">
                  <a:solidFill>
                    <a:schemeClr val="tx1"/>
                  </a:solidFill>
                </a:rPr>
                <a:t>35</a:t>
              </a:r>
            </a:p>
          </p:txBody>
        </p:sp>
      </p:grpSp>
    </p:spTree>
    <p:extLst>
      <p:ext uri="{BB962C8B-B14F-4D97-AF65-F5344CB8AC3E}">
        <p14:creationId xmlns:p14="http://schemas.microsoft.com/office/powerpoint/2010/main" val="1752889626"/>
      </p:ext>
    </p:extLst>
  </p:cSld>
  <p:clrMapOvr>
    <a:masterClrMapping/>
  </p:clrMapOvr>
  <p:transition>
    <p:strips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Heap Sort</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3127" b="21284"/>
          <a:stretch/>
        </p:blipFill>
        <p:spPr>
          <a:xfrm>
            <a:off x="4014330" y="-33149"/>
            <a:ext cx="4727888" cy="6891149"/>
          </a:xfrm>
        </p:spPr>
      </p:pic>
    </p:spTree>
    <p:extLst>
      <p:ext uri="{BB962C8B-B14F-4D97-AF65-F5344CB8AC3E}">
        <p14:creationId xmlns:p14="http://schemas.microsoft.com/office/powerpoint/2010/main" val="212246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217" b="22875"/>
          <a:stretch/>
        </p:blipFill>
        <p:spPr>
          <a:xfrm>
            <a:off x="3976255" y="-6319"/>
            <a:ext cx="4682836" cy="6858612"/>
          </a:xfrm>
        </p:spPr>
      </p:pic>
    </p:spTree>
    <p:extLst>
      <p:ext uri="{BB962C8B-B14F-4D97-AF65-F5344CB8AC3E}">
        <p14:creationId xmlns:p14="http://schemas.microsoft.com/office/powerpoint/2010/main" val="1368242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4F70-A091-48A2-B109-477CA18B6BBD}"/>
              </a:ext>
            </a:extLst>
          </p:cNvPr>
          <p:cNvSpPr>
            <a:spLocks noGrp="1"/>
          </p:cNvSpPr>
          <p:nvPr>
            <p:ph type="ctrTitle"/>
          </p:nvPr>
        </p:nvSpPr>
        <p:spPr/>
        <p:txBody>
          <a:bodyPr/>
          <a:lstStyle/>
          <a:p>
            <a:r>
              <a:rPr lang="en-US" dirty="0"/>
              <a:t>Graph Theory</a:t>
            </a:r>
            <a:endParaRPr lang="en-PK" dirty="0"/>
          </a:p>
        </p:txBody>
      </p:sp>
    </p:spTree>
    <p:extLst>
      <p:ext uri="{BB962C8B-B14F-4D97-AF65-F5344CB8AC3E}">
        <p14:creationId xmlns:p14="http://schemas.microsoft.com/office/powerpoint/2010/main" val="1426917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565A5-98CB-4852-B401-369230C77825}"/>
              </a:ext>
            </a:extLst>
          </p:cNvPr>
          <p:cNvSpPr>
            <a:spLocks noGrp="1"/>
          </p:cNvSpPr>
          <p:nvPr>
            <p:ph type="title"/>
          </p:nvPr>
        </p:nvSpPr>
        <p:spPr/>
        <p:txBody>
          <a:bodyPr/>
          <a:lstStyle/>
          <a:p>
            <a:r>
              <a:rPr lang="en-US"/>
              <a:t>Graph </a:t>
            </a:r>
            <a:r>
              <a:rPr lang="en-US" dirty="0"/>
              <a:t>Applications</a:t>
            </a:r>
            <a:endParaRPr lang="en-PK" dirty="0"/>
          </a:p>
        </p:txBody>
      </p:sp>
      <p:pic>
        <p:nvPicPr>
          <p:cNvPr id="5" name="Content Placeholder 4">
            <a:extLst>
              <a:ext uri="{FF2B5EF4-FFF2-40B4-BE49-F238E27FC236}">
                <a16:creationId xmlns:a16="http://schemas.microsoft.com/office/drawing/2014/main" id="{C3947F81-7926-46B7-A007-497C55CDED5B}"/>
              </a:ext>
            </a:extLst>
          </p:cNvPr>
          <p:cNvPicPr>
            <a:picLocks noGrp="1" noChangeAspect="1"/>
          </p:cNvPicPr>
          <p:nvPr>
            <p:ph idx="1"/>
          </p:nvPr>
        </p:nvPicPr>
        <p:blipFill>
          <a:blip r:embed="rId2"/>
          <a:stretch>
            <a:fillRect/>
          </a:stretch>
        </p:blipFill>
        <p:spPr>
          <a:xfrm>
            <a:off x="1133021" y="2042918"/>
            <a:ext cx="7454169" cy="3180591"/>
          </a:xfrm>
        </p:spPr>
      </p:pic>
    </p:spTree>
    <p:extLst>
      <p:ext uri="{BB962C8B-B14F-4D97-AF65-F5344CB8AC3E}">
        <p14:creationId xmlns:p14="http://schemas.microsoft.com/office/powerpoint/2010/main" val="3420276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DF17-134E-4C37-8B22-0AC1B1E46274}"/>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AD285F14-3556-4A74-B9DE-09DC4AE8D417}"/>
              </a:ext>
            </a:extLst>
          </p:cNvPr>
          <p:cNvPicPr>
            <a:picLocks noGrp="1" noChangeAspect="1"/>
          </p:cNvPicPr>
          <p:nvPr>
            <p:ph idx="1"/>
          </p:nvPr>
        </p:nvPicPr>
        <p:blipFill>
          <a:blip r:embed="rId2"/>
          <a:stretch>
            <a:fillRect/>
          </a:stretch>
        </p:blipFill>
        <p:spPr>
          <a:xfrm>
            <a:off x="2008312" y="1832166"/>
            <a:ext cx="7306695" cy="4086795"/>
          </a:xfrm>
        </p:spPr>
      </p:pic>
    </p:spTree>
    <p:extLst>
      <p:ext uri="{BB962C8B-B14F-4D97-AF65-F5344CB8AC3E}">
        <p14:creationId xmlns:p14="http://schemas.microsoft.com/office/powerpoint/2010/main" val="1608395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C14F-5A00-4624-B0E1-A4907E6F76C6}"/>
              </a:ext>
            </a:extLst>
          </p:cNvPr>
          <p:cNvSpPr>
            <a:spLocks noGrp="1"/>
          </p:cNvSpPr>
          <p:nvPr>
            <p:ph type="title"/>
          </p:nvPr>
        </p:nvSpPr>
        <p:spPr/>
        <p:txBody>
          <a:bodyPr/>
          <a:lstStyle/>
          <a:p>
            <a:r>
              <a:rPr lang="en-US" dirty="0"/>
              <a:t>Introduction</a:t>
            </a:r>
            <a:endParaRPr lang="en-PK" dirty="0"/>
          </a:p>
        </p:txBody>
      </p:sp>
      <p:pic>
        <p:nvPicPr>
          <p:cNvPr id="5" name="Content Placeholder 4">
            <a:extLst>
              <a:ext uri="{FF2B5EF4-FFF2-40B4-BE49-F238E27FC236}">
                <a16:creationId xmlns:a16="http://schemas.microsoft.com/office/drawing/2014/main" id="{26702291-1998-40B9-806A-6DCA48AFCC10}"/>
              </a:ext>
            </a:extLst>
          </p:cNvPr>
          <p:cNvPicPr>
            <a:picLocks noGrp="1" noChangeAspect="1"/>
          </p:cNvPicPr>
          <p:nvPr>
            <p:ph idx="1"/>
          </p:nvPr>
        </p:nvPicPr>
        <p:blipFill>
          <a:blip r:embed="rId2"/>
          <a:stretch>
            <a:fillRect/>
          </a:stretch>
        </p:blipFill>
        <p:spPr>
          <a:xfrm>
            <a:off x="1889249" y="1854102"/>
            <a:ext cx="7316221" cy="3677163"/>
          </a:xfrm>
        </p:spPr>
      </p:pic>
    </p:spTree>
    <p:extLst>
      <p:ext uri="{BB962C8B-B14F-4D97-AF65-F5344CB8AC3E}">
        <p14:creationId xmlns:p14="http://schemas.microsoft.com/office/powerpoint/2010/main" val="1279306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224F-6E7D-4FA7-A669-2C175F0D5854}"/>
              </a:ext>
            </a:extLst>
          </p:cNvPr>
          <p:cNvSpPr>
            <a:spLocks noGrp="1"/>
          </p:cNvSpPr>
          <p:nvPr>
            <p:ph type="title"/>
          </p:nvPr>
        </p:nvSpPr>
        <p:spPr/>
        <p:txBody>
          <a:bodyPr/>
          <a:lstStyle/>
          <a:p>
            <a:r>
              <a:rPr lang="en-US" dirty="0"/>
              <a:t>Directed Graph</a:t>
            </a:r>
            <a:endParaRPr lang="en-PK" dirty="0"/>
          </a:p>
        </p:txBody>
      </p:sp>
      <p:pic>
        <p:nvPicPr>
          <p:cNvPr id="5" name="Content Placeholder 4">
            <a:extLst>
              <a:ext uri="{FF2B5EF4-FFF2-40B4-BE49-F238E27FC236}">
                <a16:creationId xmlns:a16="http://schemas.microsoft.com/office/drawing/2014/main" id="{2B5FCE9C-67BB-4039-8ACC-05C4480BFA40}"/>
              </a:ext>
            </a:extLst>
          </p:cNvPr>
          <p:cNvPicPr>
            <a:picLocks noGrp="1" noChangeAspect="1"/>
          </p:cNvPicPr>
          <p:nvPr>
            <p:ph idx="1"/>
          </p:nvPr>
        </p:nvPicPr>
        <p:blipFill>
          <a:blip r:embed="rId2"/>
          <a:stretch>
            <a:fillRect/>
          </a:stretch>
        </p:blipFill>
        <p:spPr>
          <a:xfrm>
            <a:off x="2552205" y="2081738"/>
            <a:ext cx="7087589" cy="3839111"/>
          </a:xfrm>
        </p:spPr>
      </p:pic>
    </p:spTree>
    <p:extLst>
      <p:ext uri="{BB962C8B-B14F-4D97-AF65-F5344CB8AC3E}">
        <p14:creationId xmlns:p14="http://schemas.microsoft.com/office/powerpoint/2010/main" val="2993152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1A20-1CBD-41A3-9B40-C9CFAC83802F}"/>
              </a:ext>
            </a:extLst>
          </p:cNvPr>
          <p:cNvSpPr>
            <a:spLocks noGrp="1"/>
          </p:cNvSpPr>
          <p:nvPr>
            <p:ph type="title"/>
          </p:nvPr>
        </p:nvSpPr>
        <p:spPr/>
        <p:txBody>
          <a:bodyPr/>
          <a:lstStyle/>
          <a:p>
            <a:r>
              <a:rPr lang="en-US" dirty="0"/>
              <a:t>Undirected Graph</a:t>
            </a:r>
            <a:endParaRPr lang="en-PK" dirty="0"/>
          </a:p>
        </p:txBody>
      </p:sp>
      <p:pic>
        <p:nvPicPr>
          <p:cNvPr id="5" name="Content Placeholder 4">
            <a:extLst>
              <a:ext uri="{FF2B5EF4-FFF2-40B4-BE49-F238E27FC236}">
                <a16:creationId xmlns:a16="http://schemas.microsoft.com/office/drawing/2014/main" id="{54B37723-7448-46D5-A3F2-579550D1090D}"/>
              </a:ext>
            </a:extLst>
          </p:cNvPr>
          <p:cNvPicPr>
            <a:picLocks noGrp="1" noChangeAspect="1"/>
          </p:cNvPicPr>
          <p:nvPr>
            <p:ph idx="1"/>
          </p:nvPr>
        </p:nvPicPr>
        <p:blipFill>
          <a:blip r:embed="rId2"/>
          <a:stretch>
            <a:fillRect/>
          </a:stretch>
        </p:blipFill>
        <p:spPr>
          <a:xfrm>
            <a:off x="2912199" y="1825625"/>
            <a:ext cx="6367601" cy="4351338"/>
          </a:xfrm>
        </p:spPr>
      </p:pic>
    </p:spTree>
    <p:extLst>
      <p:ext uri="{BB962C8B-B14F-4D97-AF65-F5344CB8AC3E}">
        <p14:creationId xmlns:p14="http://schemas.microsoft.com/office/powerpoint/2010/main" val="7929885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9B3D0-8769-4A0A-B866-F3458FF958CB}"/>
              </a:ext>
            </a:extLst>
          </p:cNvPr>
          <p:cNvSpPr>
            <a:spLocks noGrp="1"/>
          </p:cNvSpPr>
          <p:nvPr>
            <p:ph type="title"/>
          </p:nvPr>
        </p:nvSpPr>
        <p:spPr/>
        <p:txBody>
          <a:bodyPr/>
          <a:lstStyle/>
          <a:p>
            <a:r>
              <a:rPr lang="en-US" dirty="0"/>
              <a:t>Special Graphs</a:t>
            </a:r>
            <a:endParaRPr lang="en-PK" dirty="0"/>
          </a:p>
        </p:txBody>
      </p:sp>
      <p:pic>
        <p:nvPicPr>
          <p:cNvPr id="5" name="Content Placeholder 4">
            <a:extLst>
              <a:ext uri="{FF2B5EF4-FFF2-40B4-BE49-F238E27FC236}">
                <a16:creationId xmlns:a16="http://schemas.microsoft.com/office/drawing/2014/main" id="{A3CEF64B-FF69-479C-8853-1AE0EDD419AF}"/>
              </a:ext>
            </a:extLst>
          </p:cNvPr>
          <p:cNvPicPr>
            <a:picLocks noGrp="1" noChangeAspect="1"/>
          </p:cNvPicPr>
          <p:nvPr>
            <p:ph idx="1"/>
          </p:nvPr>
        </p:nvPicPr>
        <p:blipFill>
          <a:blip r:embed="rId2"/>
          <a:stretch>
            <a:fillRect/>
          </a:stretch>
        </p:blipFill>
        <p:spPr>
          <a:xfrm>
            <a:off x="1304830" y="1574165"/>
            <a:ext cx="6496239" cy="4351338"/>
          </a:xfrm>
        </p:spPr>
      </p:pic>
    </p:spTree>
    <p:extLst>
      <p:ext uri="{BB962C8B-B14F-4D97-AF65-F5344CB8AC3E}">
        <p14:creationId xmlns:p14="http://schemas.microsoft.com/office/powerpoint/2010/main" val="24645858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F3B2-BA50-4E6D-AAD5-F61FC99D0EBC}"/>
              </a:ext>
            </a:extLst>
          </p:cNvPr>
          <p:cNvSpPr>
            <a:spLocks noGrp="1"/>
          </p:cNvSpPr>
          <p:nvPr>
            <p:ph type="title"/>
          </p:nvPr>
        </p:nvSpPr>
        <p:spPr/>
        <p:txBody>
          <a:bodyPr/>
          <a:lstStyle/>
          <a:p>
            <a:r>
              <a:rPr lang="en-US" dirty="0"/>
              <a:t>Multigraph</a:t>
            </a:r>
            <a:endParaRPr lang="en-PK" dirty="0"/>
          </a:p>
        </p:txBody>
      </p:sp>
      <p:pic>
        <p:nvPicPr>
          <p:cNvPr id="5" name="Content Placeholder 4">
            <a:extLst>
              <a:ext uri="{FF2B5EF4-FFF2-40B4-BE49-F238E27FC236}">
                <a16:creationId xmlns:a16="http://schemas.microsoft.com/office/drawing/2014/main" id="{3FE65134-C871-4505-BC66-11E16F35377E}"/>
              </a:ext>
            </a:extLst>
          </p:cNvPr>
          <p:cNvPicPr>
            <a:picLocks noGrp="1" noChangeAspect="1"/>
          </p:cNvPicPr>
          <p:nvPr>
            <p:ph idx="1"/>
          </p:nvPr>
        </p:nvPicPr>
        <p:blipFill>
          <a:blip r:embed="rId2"/>
          <a:stretch>
            <a:fillRect/>
          </a:stretch>
        </p:blipFill>
        <p:spPr>
          <a:xfrm>
            <a:off x="1632142" y="2040821"/>
            <a:ext cx="6344535" cy="3258005"/>
          </a:xfrm>
        </p:spPr>
      </p:pic>
    </p:spTree>
    <p:extLst>
      <p:ext uri="{BB962C8B-B14F-4D97-AF65-F5344CB8AC3E}">
        <p14:creationId xmlns:p14="http://schemas.microsoft.com/office/powerpoint/2010/main" val="3989592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5BC1-009C-4365-BBAC-2C9B48991DF8}"/>
              </a:ext>
            </a:extLst>
          </p:cNvPr>
          <p:cNvSpPr>
            <a:spLocks noGrp="1"/>
          </p:cNvSpPr>
          <p:nvPr>
            <p:ph type="title"/>
          </p:nvPr>
        </p:nvSpPr>
        <p:spPr/>
        <p:txBody>
          <a:bodyPr/>
          <a:lstStyle/>
          <a:p>
            <a:r>
              <a:rPr lang="en-US" dirty="0"/>
              <a:t>Pseudograph</a:t>
            </a:r>
            <a:endParaRPr lang="en-PK" dirty="0"/>
          </a:p>
        </p:txBody>
      </p:sp>
      <p:pic>
        <p:nvPicPr>
          <p:cNvPr id="5" name="Content Placeholder 4">
            <a:extLst>
              <a:ext uri="{FF2B5EF4-FFF2-40B4-BE49-F238E27FC236}">
                <a16:creationId xmlns:a16="http://schemas.microsoft.com/office/drawing/2014/main" id="{93E683F7-E30D-4FC7-A176-BD1D4F2A4336}"/>
              </a:ext>
            </a:extLst>
          </p:cNvPr>
          <p:cNvPicPr>
            <a:picLocks noGrp="1" noChangeAspect="1"/>
          </p:cNvPicPr>
          <p:nvPr>
            <p:ph idx="1"/>
          </p:nvPr>
        </p:nvPicPr>
        <p:blipFill>
          <a:blip r:embed="rId2"/>
          <a:stretch>
            <a:fillRect/>
          </a:stretch>
        </p:blipFill>
        <p:spPr>
          <a:xfrm>
            <a:off x="1054915" y="1690688"/>
            <a:ext cx="7277555" cy="3809013"/>
          </a:xfrm>
        </p:spPr>
      </p:pic>
    </p:spTree>
    <p:extLst>
      <p:ext uri="{BB962C8B-B14F-4D97-AF65-F5344CB8AC3E}">
        <p14:creationId xmlns:p14="http://schemas.microsoft.com/office/powerpoint/2010/main" val="1100071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C4FF-3071-4D66-BCE9-415A1B18E8E9}"/>
              </a:ext>
            </a:extLst>
          </p:cNvPr>
          <p:cNvSpPr>
            <a:spLocks noGrp="1"/>
          </p:cNvSpPr>
          <p:nvPr>
            <p:ph type="title"/>
          </p:nvPr>
        </p:nvSpPr>
        <p:spPr/>
        <p:txBody>
          <a:bodyPr/>
          <a:lstStyle/>
          <a:p>
            <a:r>
              <a:rPr lang="en-US" dirty="0"/>
              <a:t>Directed Multigraph</a:t>
            </a:r>
            <a:endParaRPr lang="en-PK" dirty="0"/>
          </a:p>
        </p:txBody>
      </p:sp>
      <p:pic>
        <p:nvPicPr>
          <p:cNvPr id="5" name="Content Placeholder 4">
            <a:extLst>
              <a:ext uri="{FF2B5EF4-FFF2-40B4-BE49-F238E27FC236}">
                <a16:creationId xmlns:a16="http://schemas.microsoft.com/office/drawing/2014/main" id="{B3603B96-2AC9-4E67-8F5E-995E8B3B1F4D}"/>
              </a:ext>
            </a:extLst>
          </p:cNvPr>
          <p:cNvPicPr>
            <a:picLocks noGrp="1" noChangeAspect="1"/>
          </p:cNvPicPr>
          <p:nvPr>
            <p:ph idx="1"/>
          </p:nvPr>
        </p:nvPicPr>
        <p:blipFill>
          <a:blip r:embed="rId2"/>
          <a:stretch>
            <a:fillRect/>
          </a:stretch>
        </p:blipFill>
        <p:spPr>
          <a:xfrm>
            <a:off x="1295916" y="1876986"/>
            <a:ext cx="6947275" cy="3712284"/>
          </a:xfrm>
        </p:spPr>
      </p:pic>
    </p:spTree>
    <p:extLst>
      <p:ext uri="{BB962C8B-B14F-4D97-AF65-F5344CB8AC3E}">
        <p14:creationId xmlns:p14="http://schemas.microsoft.com/office/powerpoint/2010/main" val="70208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6C19-E1BA-42AC-8154-3F7F2B2B519E}"/>
              </a:ext>
            </a:extLst>
          </p:cNvPr>
          <p:cNvSpPr>
            <a:spLocks noGrp="1"/>
          </p:cNvSpPr>
          <p:nvPr>
            <p:ph type="title"/>
          </p:nvPr>
        </p:nvSpPr>
        <p:spPr/>
        <p:txBody>
          <a:bodyPr/>
          <a:lstStyle/>
          <a:p>
            <a:r>
              <a:rPr lang="en-US" dirty="0"/>
              <a:t>Summary- Graph Types</a:t>
            </a:r>
            <a:endParaRPr lang="en-PK" dirty="0"/>
          </a:p>
        </p:txBody>
      </p:sp>
      <p:pic>
        <p:nvPicPr>
          <p:cNvPr id="5" name="Content Placeholder 4">
            <a:extLst>
              <a:ext uri="{FF2B5EF4-FFF2-40B4-BE49-F238E27FC236}">
                <a16:creationId xmlns:a16="http://schemas.microsoft.com/office/drawing/2014/main" id="{993A32BE-21E8-4483-BDDF-ED18F5EC7B10}"/>
              </a:ext>
            </a:extLst>
          </p:cNvPr>
          <p:cNvPicPr>
            <a:picLocks noGrp="1" noChangeAspect="1"/>
          </p:cNvPicPr>
          <p:nvPr>
            <p:ph idx="1"/>
          </p:nvPr>
        </p:nvPicPr>
        <p:blipFill>
          <a:blip r:embed="rId2"/>
          <a:stretch>
            <a:fillRect/>
          </a:stretch>
        </p:blipFill>
        <p:spPr>
          <a:xfrm>
            <a:off x="2137411" y="1873631"/>
            <a:ext cx="6945094" cy="3732849"/>
          </a:xfrm>
        </p:spPr>
      </p:pic>
    </p:spTree>
    <p:extLst>
      <p:ext uri="{BB962C8B-B14F-4D97-AF65-F5344CB8AC3E}">
        <p14:creationId xmlns:p14="http://schemas.microsoft.com/office/powerpoint/2010/main" val="4279648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FC64-B701-48EC-9863-C08C181BC9EA}"/>
              </a:ext>
            </a:extLst>
          </p:cNvPr>
          <p:cNvSpPr>
            <a:spLocks noGrp="1"/>
          </p:cNvSpPr>
          <p:nvPr>
            <p:ph type="title"/>
          </p:nvPr>
        </p:nvSpPr>
        <p:spPr/>
        <p:txBody>
          <a:bodyPr/>
          <a:lstStyle/>
          <a:p>
            <a:r>
              <a:rPr lang="en-US" dirty="0"/>
              <a:t>Edges</a:t>
            </a:r>
            <a:endParaRPr lang="en-PK" dirty="0"/>
          </a:p>
        </p:txBody>
      </p:sp>
      <p:pic>
        <p:nvPicPr>
          <p:cNvPr id="5" name="Content Placeholder 4">
            <a:extLst>
              <a:ext uri="{FF2B5EF4-FFF2-40B4-BE49-F238E27FC236}">
                <a16:creationId xmlns:a16="http://schemas.microsoft.com/office/drawing/2014/main" id="{CEC1D3F9-83DB-4347-AB9B-7FB4633E04FB}"/>
              </a:ext>
            </a:extLst>
          </p:cNvPr>
          <p:cNvPicPr>
            <a:picLocks noGrp="1" noChangeAspect="1"/>
          </p:cNvPicPr>
          <p:nvPr>
            <p:ph idx="1"/>
          </p:nvPr>
        </p:nvPicPr>
        <p:blipFill>
          <a:blip r:embed="rId2"/>
          <a:stretch>
            <a:fillRect/>
          </a:stretch>
        </p:blipFill>
        <p:spPr>
          <a:xfrm>
            <a:off x="1220622" y="1690688"/>
            <a:ext cx="6916115" cy="4267796"/>
          </a:xfrm>
        </p:spPr>
      </p:pic>
    </p:spTree>
    <p:extLst>
      <p:ext uri="{BB962C8B-B14F-4D97-AF65-F5344CB8AC3E}">
        <p14:creationId xmlns:p14="http://schemas.microsoft.com/office/powerpoint/2010/main" val="19695466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37A9-1FA9-4842-9EB1-33312EC7E399}"/>
              </a:ext>
            </a:extLst>
          </p:cNvPr>
          <p:cNvSpPr>
            <a:spLocks noGrp="1"/>
          </p:cNvSpPr>
          <p:nvPr>
            <p:ph type="title"/>
          </p:nvPr>
        </p:nvSpPr>
        <p:spPr/>
        <p:txBody>
          <a:bodyPr/>
          <a:lstStyle/>
          <a:p>
            <a:r>
              <a:rPr lang="en-US" dirty="0"/>
              <a:t>Special Edges</a:t>
            </a:r>
            <a:endParaRPr lang="en-PK" dirty="0"/>
          </a:p>
        </p:txBody>
      </p:sp>
      <p:pic>
        <p:nvPicPr>
          <p:cNvPr id="5" name="Content Placeholder 4">
            <a:extLst>
              <a:ext uri="{FF2B5EF4-FFF2-40B4-BE49-F238E27FC236}">
                <a16:creationId xmlns:a16="http://schemas.microsoft.com/office/drawing/2014/main" id="{C04AFE14-15EA-42B7-81A1-2E63F6934DCE}"/>
              </a:ext>
            </a:extLst>
          </p:cNvPr>
          <p:cNvPicPr>
            <a:picLocks noGrp="1" noChangeAspect="1"/>
          </p:cNvPicPr>
          <p:nvPr>
            <p:ph idx="1"/>
          </p:nvPr>
        </p:nvPicPr>
        <p:blipFill>
          <a:blip r:embed="rId2"/>
          <a:stretch>
            <a:fillRect/>
          </a:stretch>
        </p:blipFill>
        <p:spPr>
          <a:xfrm>
            <a:off x="1521586" y="1846472"/>
            <a:ext cx="7297168" cy="3829584"/>
          </a:xfrm>
        </p:spPr>
      </p:pic>
    </p:spTree>
    <p:extLst>
      <p:ext uri="{BB962C8B-B14F-4D97-AF65-F5344CB8AC3E}">
        <p14:creationId xmlns:p14="http://schemas.microsoft.com/office/powerpoint/2010/main" val="3116868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9146-CEF2-4255-A2C3-EF91DA20F653}"/>
              </a:ext>
            </a:extLst>
          </p:cNvPr>
          <p:cNvSpPr>
            <a:spLocks noGrp="1"/>
          </p:cNvSpPr>
          <p:nvPr>
            <p:ph type="title"/>
          </p:nvPr>
        </p:nvSpPr>
        <p:spPr/>
        <p:txBody>
          <a:bodyPr/>
          <a:lstStyle/>
          <a:p>
            <a:r>
              <a:rPr lang="en-US" dirty="0" smtClean="0"/>
              <a:t>Heaps</a:t>
            </a:r>
            <a:endParaRPr lang="en-PK" dirty="0"/>
          </a:p>
        </p:txBody>
      </p:sp>
      <p:pic>
        <p:nvPicPr>
          <p:cNvPr id="4" name="Content Placeholder 3"/>
          <p:cNvPicPr>
            <a:picLocks noGrp="1" noChangeAspect="1"/>
          </p:cNvPicPr>
          <p:nvPr>
            <p:ph idx="1"/>
          </p:nvPr>
        </p:nvPicPr>
        <p:blipFill>
          <a:blip r:embed="rId2"/>
          <a:stretch>
            <a:fillRect/>
          </a:stretch>
        </p:blipFill>
        <p:spPr>
          <a:xfrm>
            <a:off x="1842655" y="1835885"/>
            <a:ext cx="8093033" cy="4287823"/>
          </a:xfrm>
          <a:prstGeom prst="rect">
            <a:avLst/>
          </a:prstGeom>
        </p:spPr>
      </p:pic>
    </p:spTree>
    <p:extLst>
      <p:ext uri="{BB962C8B-B14F-4D97-AF65-F5344CB8AC3E}">
        <p14:creationId xmlns:p14="http://schemas.microsoft.com/office/powerpoint/2010/main" val="1262212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942A-F5A3-48FD-B955-F6C9CBE9D841}"/>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28B0E021-F238-40FD-AC2C-240719D7AE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1620" y="0"/>
            <a:ext cx="5726430" cy="6863139"/>
          </a:xfrm>
        </p:spPr>
      </p:pic>
    </p:spTree>
    <p:extLst>
      <p:ext uri="{BB962C8B-B14F-4D97-AF65-F5344CB8AC3E}">
        <p14:creationId xmlns:p14="http://schemas.microsoft.com/office/powerpoint/2010/main" val="1688588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Heaps</a:t>
            </a:r>
            <a:endParaRPr lang="en-US" dirty="0"/>
          </a:p>
        </p:txBody>
      </p:sp>
      <p:pic>
        <p:nvPicPr>
          <p:cNvPr id="4" name="Content Placeholder 3"/>
          <p:cNvPicPr>
            <a:picLocks noGrp="1" noChangeAspect="1"/>
          </p:cNvPicPr>
          <p:nvPr>
            <p:ph idx="1"/>
          </p:nvPr>
        </p:nvPicPr>
        <p:blipFill>
          <a:blip r:embed="rId2"/>
          <a:stretch>
            <a:fillRect/>
          </a:stretch>
        </p:blipFill>
        <p:spPr>
          <a:xfrm>
            <a:off x="1317067" y="2050473"/>
            <a:ext cx="8993976" cy="3671454"/>
          </a:xfrm>
          <a:prstGeom prst="rect">
            <a:avLst/>
          </a:prstGeom>
        </p:spPr>
      </p:pic>
    </p:spTree>
    <p:extLst>
      <p:ext uri="{BB962C8B-B14F-4D97-AF65-F5344CB8AC3E}">
        <p14:creationId xmlns:p14="http://schemas.microsoft.com/office/powerpoint/2010/main" val="4056157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6CEB-EAEA-47B7-88FD-59E127675321}"/>
              </a:ext>
            </a:extLst>
          </p:cNvPr>
          <p:cNvSpPr>
            <a:spLocks noGrp="1"/>
          </p:cNvSpPr>
          <p:nvPr>
            <p:ph type="title"/>
          </p:nvPr>
        </p:nvSpPr>
        <p:spPr/>
        <p:txBody>
          <a:bodyPr/>
          <a:lstStyle/>
          <a:p>
            <a:r>
              <a:rPr lang="en-US" dirty="0"/>
              <a:t>Heap </a:t>
            </a:r>
            <a:r>
              <a:rPr lang="en-US" dirty="0" smtClean="0"/>
              <a:t>Tree Properties</a:t>
            </a:r>
            <a:endParaRPr lang="en-PK" dirty="0"/>
          </a:p>
        </p:txBody>
      </p:sp>
      <p:sp>
        <p:nvSpPr>
          <p:cNvPr id="3" name="Content Placeholder 2">
            <a:extLst>
              <a:ext uri="{FF2B5EF4-FFF2-40B4-BE49-F238E27FC236}">
                <a16:creationId xmlns:a16="http://schemas.microsoft.com/office/drawing/2014/main" id="{8BA7BB18-5163-4D42-873E-CBC2409FAF49}"/>
              </a:ext>
            </a:extLst>
          </p:cNvPr>
          <p:cNvSpPr>
            <a:spLocks noGrp="1"/>
          </p:cNvSpPr>
          <p:nvPr>
            <p:ph idx="1"/>
          </p:nvPr>
        </p:nvSpPr>
        <p:spPr/>
        <p:txBody>
          <a:bodyPr/>
          <a:lstStyle/>
          <a:p>
            <a:r>
              <a:rPr lang="en-US" dirty="0"/>
              <a:t>Must follow two properties</a:t>
            </a:r>
          </a:p>
          <a:p>
            <a:pPr marL="971550" lvl="1" indent="-514350">
              <a:buFont typeface="+mj-lt"/>
              <a:buAutoNum type="arabicPeriod"/>
            </a:pPr>
            <a:r>
              <a:rPr lang="en-US" dirty="0"/>
              <a:t>Structural properties</a:t>
            </a:r>
          </a:p>
          <a:p>
            <a:pPr marL="971550" lvl="1" indent="-514350">
              <a:buFont typeface="+mj-lt"/>
              <a:buAutoNum type="arabicPeriod"/>
            </a:pPr>
            <a:r>
              <a:rPr lang="en-US" dirty="0"/>
              <a:t>Ordering properties</a:t>
            </a:r>
          </a:p>
          <a:p>
            <a:pPr marL="971550" lvl="1" indent="-514350">
              <a:buFont typeface="+mj-lt"/>
              <a:buAutoNum type="arabicPeriod"/>
            </a:pPr>
            <a:endParaRPr lang="en-US" dirty="0"/>
          </a:p>
          <a:p>
            <a:pPr marL="457200" lvl="1" indent="0">
              <a:buNone/>
            </a:pPr>
            <a:r>
              <a:rPr lang="en-US" b="1" dirty="0"/>
              <a:t>Structural Property</a:t>
            </a:r>
          </a:p>
          <a:p>
            <a:pPr marL="971550" lvl="1" indent="-514350">
              <a:buFont typeface="+mj-lt"/>
              <a:buAutoNum type="arabicPeriod"/>
            </a:pPr>
            <a:endParaRPr lang="en-US" dirty="0"/>
          </a:p>
          <a:p>
            <a:pPr lvl="1"/>
            <a:r>
              <a:rPr lang="en-US" dirty="0"/>
              <a:t>Tree must be ACBT (Almost complete binary tree)</a:t>
            </a:r>
          </a:p>
          <a:p>
            <a:pPr marL="1371600" lvl="2" indent="-457200">
              <a:buFont typeface="+mj-lt"/>
              <a:buAutoNum type="arabicPeriod"/>
            </a:pPr>
            <a:r>
              <a:rPr lang="en-US" dirty="0"/>
              <a:t>We can move to next level when previous level is complete</a:t>
            </a:r>
          </a:p>
          <a:p>
            <a:pPr marL="1371600" lvl="2" indent="-457200">
              <a:buFont typeface="+mj-lt"/>
              <a:buAutoNum type="arabicPeriod"/>
            </a:pPr>
            <a:r>
              <a:rPr lang="en-US" dirty="0"/>
              <a:t>Always fill the left child then right child</a:t>
            </a:r>
          </a:p>
          <a:p>
            <a:pPr marL="971550" lvl="1" indent="-514350">
              <a:buFont typeface="+mj-lt"/>
              <a:buAutoNum type="arabicPeriod"/>
            </a:pPr>
            <a:endParaRPr lang="en-PK" dirty="0"/>
          </a:p>
        </p:txBody>
      </p:sp>
    </p:spTree>
    <p:extLst>
      <p:ext uri="{BB962C8B-B14F-4D97-AF65-F5344CB8AC3E}">
        <p14:creationId xmlns:p14="http://schemas.microsoft.com/office/powerpoint/2010/main" val="2694450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345B-D1E3-44AF-A829-F43132B5C628}"/>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32317847-828B-4EED-891A-0B1260D569C6}"/>
              </a:ext>
            </a:extLst>
          </p:cNvPr>
          <p:cNvPicPr>
            <a:picLocks noGrp="1" noChangeAspect="1"/>
          </p:cNvPicPr>
          <p:nvPr>
            <p:ph idx="1"/>
          </p:nvPr>
        </p:nvPicPr>
        <p:blipFill rotWithShape="1">
          <a:blip r:embed="rId2"/>
          <a:srcRect t="6640" b="46078"/>
          <a:stretch/>
        </p:blipFill>
        <p:spPr>
          <a:xfrm>
            <a:off x="3680460" y="2114549"/>
            <a:ext cx="3394591" cy="3566737"/>
          </a:xfrm>
          <a:prstGeom prst="rect">
            <a:avLst/>
          </a:prstGeom>
        </p:spPr>
      </p:pic>
    </p:spTree>
    <p:extLst>
      <p:ext uri="{BB962C8B-B14F-4D97-AF65-F5344CB8AC3E}">
        <p14:creationId xmlns:p14="http://schemas.microsoft.com/office/powerpoint/2010/main" val="131646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9628-BAEE-4C98-833B-36AC79254E9B}"/>
              </a:ext>
            </a:extLst>
          </p:cNvPr>
          <p:cNvSpPr>
            <a:spLocks noGrp="1"/>
          </p:cNvSpPr>
          <p:nvPr>
            <p:ph type="title"/>
          </p:nvPr>
        </p:nvSpPr>
        <p:spPr/>
        <p:txBody>
          <a:bodyPr/>
          <a:lstStyle/>
          <a:p>
            <a:r>
              <a:rPr lang="en-US" dirty="0" smtClean="0"/>
              <a:t>Heaps Properties</a:t>
            </a:r>
            <a:endParaRPr lang="en-PK" dirty="0"/>
          </a:p>
        </p:txBody>
      </p:sp>
      <p:sp>
        <p:nvSpPr>
          <p:cNvPr id="3" name="Content Placeholder 2">
            <a:extLst>
              <a:ext uri="{FF2B5EF4-FFF2-40B4-BE49-F238E27FC236}">
                <a16:creationId xmlns:a16="http://schemas.microsoft.com/office/drawing/2014/main" id="{679AEE35-33BF-49C1-BE09-007615FFA5F1}"/>
              </a:ext>
            </a:extLst>
          </p:cNvPr>
          <p:cNvSpPr>
            <a:spLocks noGrp="1"/>
          </p:cNvSpPr>
          <p:nvPr>
            <p:ph idx="1"/>
          </p:nvPr>
        </p:nvSpPr>
        <p:spPr/>
        <p:txBody>
          <a:bodyPr/>
          <a:lstStyle/>
          <a:p>
            <a:r>
              <a:rPr lang="en-US" b="1" dirty="0"/>
              <a:t>Ordering Property</a:t>
            </a:r>
          </a:p>
          <a:p>
            <a:pPr lvl="1"/>
            <a:r>
              <a:rPr lang="en-US" b="1" dirty="0"/>
              <a:t>Max heap</a:t>
            </a:r>
          </a:p>
          <a:p>
            <a:pPr lvl="1"/>
            <a:r>
              <a:rPr lang="en-US" b="1" dirty="0"/>
              <a:t>Min heap</a:t>
            </a:r>
          </a:p>
        </p:txBody>
      </p:sp>
      <p:pic>
        <p:nvPicPr>
          <p:cNvPr id="4" name="Picture 3">
            <a:extLst>
              <a:ext uri="{FF2B5EF4-FFF2-40B4-BE49-F238E27FC236}">
                <a16:creationId xmlns:a16="http://schemas.microsoft.com/office/drawing/2014/main" id="{8B1547AF-D965-4B4A-8E24-3E7FE4F23E06}"/>
              </a:ext>
            </a:extLst>
          </p:cNvPr>
          <p:cNvPicPr>
            <a:picLocks noChangeAspect="1"/>
          </p:cNvPicPr>
          <p:nvPr/>
        </p:nvPicPr>
        <p:blipFill rotWithShape="1">
          <a:blip r:embed="rId2"/>
          <a:srcRect l="9656" r="27813" b="2709"/>
          <a:stretch/>
        </p:blipFill>
        <p:spPr>
          <a:xfrm>
            <a:off x="4251960" y="1825625"/>
            <a:ext cx="6732270" cy="4713599"/>
          </a:xfrm>
          <a:prstGeom prst="rect">
            <a:avLst/>
          </a:prstGeom>
        </p:spPr>
      </p:pic>
    </p:spTree>
    <p:extLst>
      <p:ext uri="{BB962C8B-B14F-4D97-AF65-F5344CB8AC3E}">
        <p14:creationId xmlns:p14="http://schemas.microsoft.com/office/powerpoint/2010/main" val="535103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B0F-402A-4E51-8AC6-DE1E3FB47873}"/>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9C63776F-889D-4087-942C-1D8295B2F998}"/>
              </a:ext>
            </a:extLst>
          </p:cNvPr>
          <p:cNvPicPr>
            <a:picLocks noGrp="1" noChangeAspect="1"/>
          </p:cNvPicPr>
          <p:nvPr>
            <p:ph idx="1"/>
          </p:nvPr>
        </p:nvPicPr>
        <p:blipFill rotWithShape="1">
          <a:blip r:embed="rId2"/>
          <a:srcRect t="23977" b="18234"/>
          <a:stretch/>
        </p:blipFill>
        <p:spPr>
          <a:xfrm>
            <a:off x="3314700" y="-1"/>
            <a:ext cx="5324475" cy="6837709"/>
          </a:xfrm>
          <a:prstGeom prst="rect">
            <a:avLst/>
          </a:prstGeom>
        </p:spPr>
      </p:pic>
    </p:spTree>
    <p:extLst>
      <p:ext uri="{BB962C8B-B14F-4D97-AF65-F5344CB8AC3E}">
        <p14:creationId xmlns:p14="http://schemas.microsoft.com/office/powerpoint/2010/main" val="505738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895</Words>
  <Application>Microsoft Office PowerPoint</Application>
  <PresentationFormat>Widescreen</PresentationFormat>
  <Paragraphs>176</Paragraphs>
  <Slides>40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 Unicode MS</vt:lpstr>
      <vt:lpstr>Calibri</vt:lpstr>
      <vt:lpstr>Calibri Light</vt:lpstr>
      <vt:lpstr>Times New Roman</vt:lpstr>
      <vt:lpstr>Wingdings</vt:lpstr>
      <vt:lpstr>Office Theme</vt:lpstr>
      <vt:lpstr>Heaps </vt:lpstr>
      <vt:lpstr>Heaps</vt:lpstr>
      <vt:lpstr>PowerPoint Presentation</vt:lpstr>
      <vt:lpstr>Heaps</vt:lpstr>
      <vt:lpstr>Heaps</vt:lpstr>
      <vt:lpstr>Heap Tree Properties</vt:lpstr>
      <vt:lpstr>PowerPoint Presentation</vt:lpstr>
      <vt:lpstr>Heaps Properties</vt:lpstr>
      <vt:lpstr>PowerPoint Presentation</vt:lpstr>
      <vt:lpstr>Insertion in Heap Tree</vt:lpstr>
      <vt:lpstr>Analysis of Heaps</vt:lpstr>
      <vt:lpstr>PowerPoint Presentation</vt:lpstr>
      <vt:lpstr>Adding a Node to a Heap</vt:lpstr>
      <vt:lpstr>Adding a Node to a Heap</vt:lpstr>
      <vt:lpstr>Adding a Node to a Heap</vt:lpstr>
      <vt:lpstr>Adding a Node to a Heap</vt:lpstr>
      <vt:lpstr>PowerPoint Presentation</vt:lpstr>
      <vt:lpstr>Heapify Method</vt:lpstr>
      <vt:lpstr>Deletion from the Heap</vt:lpstr>
      <vt:lpstr>Removing the Top of a Heap</vt:lpstr>
      <vt:lpstr>Removing the Top of a Heap</vt:lpstr>
      <vt:lpstr>Removing the Top of a Heap</vt:lpstr>
      <vt:lpstr>Removing the Top of a Heap</vt:lpstr>
      <vt:lpstr>Removing the Top of a Heap</vt:lpstr>
      <vt:lpstr>Removing the Top of a Heap</vt:lpstr>
      <vt:lpstr>Heap Sort</vt:lpstr>
      <vt:lpstr>PowerPoint Presentation</vt:lpstr>
      <vt:lpstr>Graph Theory</vt:lpstr>
      <vt:lpstr>Graph Applications</vt:lpstr>
      <vt:lpstr>Introduction</vt:lpstr>
      <vt:lpstr>Directed Graph</vt:lpstr>
      <vt:lpstr>Undirected Graph</vt:lpstr>
      <vt:lpstr>Special Graphs</vt:lpstr>
      <vt:lpstr>Multigraph</vt:lpstr>
      <vt:lpstr>Pseudograph</vt:lpstr>
      <vt:lpstr>Directed Multigraph</vt:lpstr>
      <vt:lpstr>Summary- Graph Types</vt:lpstr>
      <vt:lpstr>Edges</vt:lpstr>
      <vt:lpstr>Special Edges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Heap</dc:title>
  <dc:creator>FUUAST</dc:creator>
  <cp:lastModifiedBy>Windows User</cp:lastModifiedBy>
  <cp:revision>40</cp:revision>
  <dcterms:created xsi:type="dcterms:W3CDTF">2022-12-06T06:50:11Z</dcterms:created>
  <dcterms:modified xsi:type="dcterms:W3CDTF">2022-12-16T13:06:28Z</dcterms:modified>
</cp:coreProperties>
</file>